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62" r:id="rId1"/>
  </p:sldMasterIdLst>
  <p:notesMasterIdLst>
    <p:notesMasterId r:id="rId40"/>
  </p:notesMasterIdLst>
  <p:handoutMasterIdLst>
    <p:handoutMasterId r:id="rId41"/>
  </p:handoutMasterIdLst>
  <p:sldIdLst>
    <p:sldId id="537" r:id="rId2"/>
    <p:sldId id="2147478351" r:id="rId3"/>
    <p:sldId id="2147478352" r:id="rId4"/>
    <p:sldId id="2147478336" r:id="rId5"/>
    <p:sldId id="2147478331" r:id="rId6"/>
    <p:sldId id="2142532918" r:id="rId7"/>
    <p:sldId id="2142532917" r:id="rId8"/>
    <p:sldId id="2147481109" r:id="rId9"/>
    <p:sldId id="2147481117" r:id="rId10"/>
    <p:sldId id="2147481126" r:id="rId11"/>
    <p:sldId id="2147481179" r:id="rId12"/>
    <p:sldId id="2147472438" r:id="rId13"/>
    <p:sldId id="2147479403" r:id="rId14"/>
    <p:sldId id="2147481718" r:id="rId15"/>
    <p:sldId id="2147481714" r:id="rId16"/>
    <p:sldId id="2147481181" r:id="rId17"/>
    <p:sldId id="422" r:id="rId18"/>
    <p:sldId id="2147478350" r:id="rId19"/>
    <p:sldId id="2147478344" r:id="rId20"/>
    <p:sldId id="554" r:id="rId21"/>
    <p:sldId id="2147481182" r:id="rId22"/>
    <p:sldId id="2147473189" r:id="rId23"/>
    <p:sldId id="501" r:id="rId24"/>
    <p:sldId id="2147481142" r:id="rId25"/>
    <p:sldId id="2147374611" r:id="rId26"/>
    <p:sldId id="2147374628" r:id="rId27"/>
    <p:sldId id="417" r:id="rId28"/>
    <p:sldId id="2147374629" r:id="rId29"/>
    <p:sldId id="2147374630" r:id="rId30"/>
    <p:sldId id="2147374614" r:id="rId31"/>
    <p:sldId id="2147374632" r:id="rId32"/>
    <p:sldId id="2147374612" r:id="rId33"/>
    <p:sldId id="2147374631" r:id="rId34"/>
    <p:sldId id="2147481183" r:id="rId35"/>
    <p:sldId id="2147481184" r:id="rId36"/>
    <p:sldId id="423" r:id="rId37"/>
    <p:sldId id="482" r:id="rId38"/>
    <p:sldId id="2147481185" r:id="rId39"/>
  </p:sldIdLst>
  <p:sldSz cx="24387175" cy="13716000"/>
  <p:notesSz cx="6858000" cy="9144000"/>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D9D9"/>
    <a:srgbClr val="3DE1D9"/>
    <a:srgbClr val="70D6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36"/>
    <p:restoredTop sz="94744" autoAdjust="0"/>
  </p:normalViewPr>
  <p:slideViewPr>
    <p:cSldViewPr snapToGrid="0" snapToObjects="1">
      <p:cViewPr varScale="1">
        <p:scale>
          <a:sx n="39" d="100"/>
          <a:sy n="39" d="100"/>
        </p:scale>
        <p:origin x="998" y="82"/>
      </p:cViewPr>
      <p:guideLst/>
    </p:cSldViewPr>
  </p:slideViewPr>
  <p:outlineViewPr>
    <p:cViewPr>
      <p:scale>
        <a:sx n="33" d="100"/>
        <a:sy n="33" d="100"/>
      </p:scale>
      <p:origin x="0" y="-59992"/>
    </p:cViewPr>
  </p:outlineViewPr>
  <p:notesTextViewPr>
    <p:cViewPr>
      <p:scale>
        <a:sx n="110" d="100"/>
        <a:sy n="110" d="100"/>
      </p:scale>
      <p:origin x="0" y="0"/>
    </p:cViewPr>
  </p:notesTextViewPr>
  <p:sorterViewPr>
    <p:cViewPr>
      <p:scale>
        <a:sx n="66" d="100"/>
        <a:sy n="66" d="100"/>
      </p:scale>
      <p:origin x="0" y="-19262"/>
    </p:cViewPr>
  </p:sorterViewPr>
  <p:notesViewPr>
    <p:cSldViewPr snapToGrid="0" snapToObjects="1">
      <p:cViewPr>
        <p:scale>
          <a:sx n="90" d="100"/>
          <a:sy n="90" d="100"/>
        </p:scale>
        <p:origin x="2616" y="-91"/>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0"/>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dirty="0"/>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2438522" rtl="0" eaLnBrk="1" latinLnBrk="0" hangingPunct="1">
      <a:lnSpc>
        <a:spcPct val="110000"/>
      </a:lnSpc>
      <a:spcBef>
        <a:spcPts val="0"/>
      </a:spcBef>
      <a:defRPr sz="1600" b="0" i="0" kern="1200">
        <a:solidFill>
          <a:schemeClr val="bg1"/>
        </a:solidFill>
        <a:latin typeface="IBM Plex Sans Light" panose="020B0503050203000203" pitchFamily="34" charset="0"/>
        <a:ea typeface="+mn-ea"/>
        <a:cs typeface="+mn-cs"/>
      </a:defRPr>
    </a:lvl1pPr>
    <a:lvl2pPr marL="465690" indent="-452991" algn="l" defTabSz="2438522" rtl="0" eaLnBrk="1" latinLnBrk="0" hangingPunct="1">
      <a:lnSpc>
        <a:spcPct val="110000"/>
      </a:lnSpc>
      <a:spcBef>
        <a:spcPts val="0"/>
      </a:spcBef>
      <a:buFont typeface="IBM Plex Sans"/>
      <a:buChar char="–"/>
      <a:tabLst/>
      <a:defRPr sz="1600" b="0" i="0" kern="1200">
        <a:solidFill>
          <a:schemeClr val="bg1"/>
        </a:solidFill>
        <a:latin typeface="IBM Plex Sans Light" panose="020B0503050203000203" pitchFamily="34" charset="0"/>
        <a:ea typeface="+mn-ea"/>
        <a:cs typeface="+mn-cs"/>
      </a:defRPr>
    </a:lvl2pPr>
    <a:lvl3pPr marL="926638" indent="-463319" algn="l" defTabSz="2438522" rtl="0" eaLnBrk="1" latinLnBrk="0" hangingPunct="1">
      <a:lnSpc>
        <a:spcPct val="110000"/>
      </a:lnSpc>
      <a:spcBef>
        <a:spcPts val="0"/>
      </a:spcBef>
      <a:buFont typeface="IBM Plex Sans Light" panose="020B0604020202020204" pitchFamily="34" charset="0"/>
      <a:buChar char="•"/>
      <a:tabLst/>
      <a:defRPr sz="1600" b="0" i="0" kern="1200">
        <a:solidFill>
          <a:schemeClr val="bg1"/>
        </a:solidFill>
        <a:latin typeface="IBM Plex Sans Light" panose="020B0503050203000203" pitchFamily="34" charset="0"/>
        <a:ea typeface="+mn-ea"/>
        <a:cs typeface="+mn-cs"/>
      </a:defRPr>
    </a:lvl3pPr>
    <a:lvl4pPr marL="1682580" indent="-463319" algn="l" defTabSz="2438522" rtl="0" eaLnBrk="1" latinLnBrk="0" hangingPunct="1">
      <a:lnSpc>
        <a:spcPct val="110000"/>
      </a:lnSpc>
      <a:spcBef>
        <a:spcPts val="0"/>
      </a:spcBef>
      <a:buFont typeface="IBM Plex Sans Light"/>
      <a:buChar char="–"/>
      <a:tabLst/>
      <a:defRPr sz="1600" b="0" i="0" kern="1200">
        <a:solidFill>
          <a:schemeClr val="bg1"/>
        </a:solidFill>
        <a:latin typeface="IBM Plex Sans Light" panose="020B05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youtube.com/watch?v=ZXiruGOCn9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gartner.com/en/doc/730970-what-is-artificial-intelligence-seeing-through-the-hype-and-focusing-on-business-valu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www.redhat.com/en/about/press-releases/red-hat-and-general-motors-collaborate-trailblaze-future-software-defined-vehicles" TargetMode="External"/><Relationship Id="rId3" Type="http://schemas.openxmlformats.org/officeDocument/2006/relationships/hyperlink" Target="https://www.youtube.com/watch?v=ZXiruGOCn9s" TargetMode="External"/><Relationship Id="rId7" Type="http://schemas.openxmlformats.org/officeDocument/2006/relationships/hyperlink" Target="https://www.ibm.com/products/watson-code-assistant?utm_content=SRCWW&amp;p1=Search&amp;p4=43700076335928581&amp;p5=p&amp;gclid=Cj0KCQjwsIejBhDOARIsANYqkD318ffQX0g0H3l8guGXu5gUomXPPVLd44zmqZYOf4jv6XzGGsX0BfwaAjPSEALw_wcB&amp;gclsrc=aw.ds"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newsroom.ibm.com/Joint-Statement-from-McDonalds-and-IBM" TargetMode="External"/><Relationship Id="rId5" Type="http://schemas.openxmlformats.org/officeDocument/2006/relationships/hyperlink" Target="https://blog.adobe.com/en/publish/2021/11/10/adobe-ibm-partner-to-accelerate-digital-economy-with-intelligent-document-transformation" TargetMode="External"/><Relationship Id="rId4" Type="http://schemas.openxmlformats.org/officeDocument/2006/relationships/hyperlink" Target="https://newsroom.ibm.com/2023-05-02-SAP-to-Embed-IBM-Watson-Artificial-Intelligence-into-SAP-R-Solutions"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ibm.com/watson/stories/Bradesco" TargetMode="External"/><Relationship Id="rId7" Type="http://schemas.openxmlformats.org/officeDocument/2006/relationships/hyperlink" Target="https://www.ibm.com/case-studies/etihad-airways-ibm-cloud/"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www.ibm.com/case-studies/celestica" TargetMode="External"/><Relationship Id="rId5" Type="http://schemas.openxmlformats.org/officeDocument/2006/relationships/hyperlink" Target="https://www.ibm.com/case-studies/andritz/" TargetMode="External"/><Relationship Id="rId4" Type="http://schemas.openxmlformats.org/officeDocument/2006/relationships/hyperlink" Target="https://www.ibm.com/case-studies/jb-hunt"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ibm.com/roadmap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youtube.com/watch?v=ZXiruGOCn9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ibm.com/downloads/cas/GVAGA3JP"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ibm.com/downloads/cas/GVAGA3JP"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ww.ibm.com/downloads/cas/MWEMP0NJ"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mckinsey.com/industries/technology-media-and-telecommunications/our-insights/managing-talent-in-a-digital-ag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ibm.com/watson/stories/Bradesco"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ibm.com/watson/stories/Bradesco"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youtube.com/watch?v=ZXiruGOCn9s"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s://www.ibm.com/case-studies/bt-global" TargetMode="External"/><Relationship Id="rId4" Type="http://schemas.openxmlformats.org/officeDocument/2006/relationships/hyperlink" Target="https://www.ibm.com/case-studies/carhartt-turbonomic"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ibm.com/case-studies/carhartt-turbonomic"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ibm.com/case-studies/bt-globa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youtube.com/watch?v=ZXiruGOCn9s"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s://www.ibm.com/downloads/cas/9PRM5RDN" TargetMode="External"/><Relationship Id="rId4" Type="http://schemas.openxmlformats.org/officeDocument/2006/relationships/hyperlink" Target="https://www.ibm.com/case-studies/talktalk"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ibm.com/case-studies/talktalk"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www.ibm.com/downloads/cas/9PRM5RDN"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ibm.com/case-studies/sund-and-baelt/"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ibm.com/case-studies/sund-and-baelt/"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ibm.com/case-studies/heineken-nv/"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openai.com/blog/chatgpt/"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openai.com/"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gartner.com/en/doc/730970-what-is-artificial-intelligence-seeing-through-the-hype-and-focusing-on-business-value"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ckinsey.com/capabilities/quantumblack/our-insights/the-state-of-ai-in-2022-and-a-half-decade-in-review"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penai.com/blog/chatgpt/"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www.youtube.com/watch?v=ZXiruGOCn9s" TargetMode="External"/><Relationship Id="rId4" Type="http://schemas.openxmlformats.org/officeDocument/2006/relationships/hyperlink" Target="https://openai.com/"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youtube.com/watch?v=ZXiruGOCn9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ZXiruGOCn9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youtube.com/watch?v=ZXiruGOCn9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000" dirty="0">
                <a:effectLst/>
                <a:latin typeface="+mn-lt"/>
                <a:ea typeface="IBM Plex Sans Light" panose="020B0403050203000203" pitchFamily="34" charset="0"/>
                <a:cs typeface="IBM Plex Sans Light" panose="020B0403050203000203" pitchFamily="34" charset="0"/>
              </a:rPr>
              <a:t>Today is one of those rare moments in history, when an innovative technology arrives that radically transforms business and society forever. That technology, of course, is artificial intelligence (AI). IBM has a wealth of experience with AI, and an innovative technology roadmap. </a:t>
            </a:r>
            <a:r>
              <a:rPr lang="en-US" sz="1000" dirty="0">
                <a:latin typeface="+mn-lt"/>
              </a:rPr>
              <a:t>This presentation provides an overview of IBM’s point of view on AI.</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b="1" dirty="0">
                <a:latin typeface="+mn-lt"/>
              </a:rPr>
              <a:t>Note to seller:</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b="1"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0" dirty="0">
                <a:latin typeface="+mn-lt"/>
              </a:rPr>
              <a:t>Enter your name, title, and contact details on the title slide.</a:t>
            </a:r>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2162248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000" kern="100" dirty="0">
                <a:latin typeface="+mn-lt"/>
                <a:ea typeface="Calibri" panose="020F0502020204030204" pitchFamily="34" charset="0"/>
                <a:cs typeface="Times New Roman" panose="02020603050405020304" pitchFamily="18" charset="0"/>
              </a:rPr>
              <a:t>The slide image shows </a:t>
            </a:r>
            <a:r>
              <a:rPr lang="en-US" sz="1000" kern="100" dirty="0">
                <a:effectLst/>
                <a:latin typeface="+mn-lt"/>
                <a:ea typeface="Calibri" panose="020F0502020204030204" pitchFamily="34" charset="0"/>
                <a:cs typeface="Times New Roman" panose="02020603050405020304" pitchFamily="18" charset="0"/>
              </a:rPr>
              <a:t>a modern-day ladder to </a:t>
            </a:r>
            <a:r>
              <a:rPr lang="en-US" sz="1000" dirty="0">
                <a:effectLst/>
                <a:latin typeface="+mn-lt"/>
                <a:ea typeface="IBM Plex Sans Light" panose="020B0403050203000203" pitchFamily="34" charset="0"/>
                <a:cs typeface="IBM Plex Sans Light" panose="020B0403050203000203" pitchFamily="34" charset="0"/>
              </a:rPr>
              <a:t>artificial intelligence (AI).</a:t>
            </a:r>
            <a:r>
              <a:rPr lang="en-US" sz="1000" kern="100" dirty="0">
                <a:effectLst/>
                <a:latin typeface="+mn-lt"/>
                <a:ea typeface="Calibri" panose="020F0502020204030204" pitchFamily="34" charset="0"/>
                <a:cs typeface="Times New Roman" panose="02020603050405020304" pitchFamily="18" charset="0"/>
              </a:rPr>
              <a:t> IBM </a:t>
            </a:r>
            <a:r>
              <a:rPr lang="en-US" sz="1000" kern="100" dirty="0">
                <a:latin typeface="+mn-lt"/>
                <a:ea typeface="Calibri" panose="020F0502020204030204" pitchFamily="34" charset="0"/>
                <a:cs typeface="Times New Roman" panose="02020603050405020304" pitchFamily="18" charset="0"/>
              </a:rPr>
              <a:t>used this</a:t>
            </a:r>
            <a:r>
              <a:rPr lang="en-US" sz="1000" kern="100" dirty="0">
                <a:effectLst/>
                <a:latin typeface="+mn-lt"/>
                <a:ea typeface="Calibri" panose="020F0502020204030204" pitchFamily="34" charset="0"/>
                <a:cs typeface="Times New Roman" panose="02020603050405020304" pitchFamily="18" charset="0"/>
              </a:rPr>
              <a:t> term a few years ago, and it was primarily focused on data and data life cycles. The “plus AI” model is about how clients collect data, organize data, and grow their data. That's the bottom row of the modern-day AI ladder – it all starts with good, collected, and wel</a:t>
            </a:r>
            <a:r>
              <a:rPr lang="en-US" sz="1000" kern="100" dirty="0">
                <a:latin typeface="+mn-lt"/>
                <a:ea typeface="Calibri" panose="020F0502020204030204" pitchFamily="34" charset="0"/>
                <a:cs typeface="Times New Roman" panose="02020603050405020304" pitchFamily="18" charset="0"/>
              </a:rPr>
              <a:t>l-</a:t>
            </a:r>
            <a:r>
              <a:rPr lang="en-US" sz="1000" kern="100" dirty="0">
                <a:effectLst/>
                <a:latin typeface="+mn-lt"/>
                <a:ea typeface="Calibri" panose="020F0502020204030204" pitchFamily="34" charset="0"/>
                <a:cs typeface="Times New Roman" panose="02020603050405020304" pitchFamily="18" charset="0"/>
              </a:rPr>
              <a:t>organized, trusted data.</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Today, this ladder is about how clients add AI to </a:t>
            </a:r>
            <a:r>
              <a:rPr lang="en-US" sz="1000" kern="100" dirty="0">
                <a:latin typeface="+mn-lt"/>
                <a:ea typeface="Calibri" panose="020F0502020204030204" pitchFamily="34" charset="0"/>
                <a:cs typeface="Times New Roman" panose="02020603050405020304" pitchFamily="18" charset="0"/>
              </a:rPr>
              <a:t>their </a:t>
            </a:r>
            <a:r>
              <a:rPr lang="en-US" sz="1000" kern="100" dirty="0">
                <a:effectLst/>
                <a:latin typeface="+mn-lt"/>
                <a:ea typeface="Calibri" panose="020F0502020204030204" pitchFamily="34" charset="0"/>
                <a:cs typeface="Times New Roman" panose="02020603050405020304" pitchFamily="18" charset="0"/>
              </a:rPr>
              <a:t>applications, automate </a:t>
            </a:r>
            <a:r>
              <a:rPr lang="en-US" sz="1000" kern="100" dirty="0">
                <a:latin typeface="+mn-lt"/>
                <a:ea typeface="Calibri" panose="020F0502020204030204" pitchFamily="34" charset="0"/>
                <a:cs typeface="Times New Roman" panose="02020603050405020304" pitchFamily="18" charset="0"/>
              </a:rPr>
              <a:t>their </a:t>
            </a:r>
            <a:r>
              <a:rPr lang="en-US" sz="1000" kern="100" dirty="0">
                <a:effectLst/>
                <a:latin typeface="+mn-lt"/>
                <a:ea typeface="Calibri" panose="020F0502020204030204" pitchFamily="34" charset="0"/>
                <a:cs typeface="Times New Roman" panose="02020603050405020304" pitchFamily="18" charset="0"/>
              </a:rPr>
              <a:t>workflows, replace their workflows, and get to the ultimate point that AI does the work. That is what AI-first means.</a:t>
            </a:r>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Tree>
    <p:extLst>
      <p:ext uri="{BB962C8B-B14F-4D97-AF65-F5344CB8AC3E}">
        <p14:creationId xmlns:p14="http://schemas.microsoft.com/office/powerpoint/2010/main" val="1816350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000" kern="100" dirty="0">
                <a:effectLst/>
                <a:latin typeface="+mn-lt"/>
                <a:ea typeface="Calibri" panose="020F0502020204030204" pitchFamily="34" charset="0"/>
                <a:cs typeface="Times New Roman" panose="02020603050405020304" pitchFamily="18" charset="0"/>
              </a:rPr>
              <a:t>Artificial intelligence (AI) alone is not enough. All previous transformational technologies from the steam engine to semiconductors only truly unlocked productivity and innovation once they converged with other technologies. That’s why IBM is announcing a new platform to scale and accelerate the impact of AI: </a:t>
            </a:r>
            <a:r>
              <a:rPr lang="en-US" sz="1000" kern="100" dirty="0">
                <a:latin typeface="+mn-lt"/>
                <a:ea typeface="Calibri" panose="020F0502020204030204" pitchFamily="34" charset="0"/>
                <a:cs typeface="Times New Roman" panose="02020603050405020304" pitchFamily="18" charset="0"/>
              </a:rPr>
              <a:t>w</a:t>
            </a:r>
            <a:r>
              <a:rPr lang="en-US" sz="1000" dirty="0">
                <a:latin typeface="+mn-lt"/>
              </a:rPr>
              <a:t>atsonx. </a:t>
            </a:r>
            <a:r>
              <a:rPr lang="en-US" sz="1000" kern="100" dirty="0">
                <a:effectLst/>
                <a:latin typeface="+mn-lt"/>
                <a:ea typeface="Calibri" panose="020F0502020204030204" pitchFamily="34" charset="0"/>
                <a:cs typeface="Times New Roman" panose="02020603050405020304" pitchFamily="18" charset="0"/>
              </a:rPr>
              <a:t>IBM </a:t>
            </a:r>
            <a:r>
              <a:rPr lang="en-US" sz="1000" kern="100" dirty="0">
                <a:latin typeface="+mn-lt"/>
                <a:ea typeface="Calibri" panose="020F0502020204030204" pitchFamily="34" charset="0"/>
                <a:cs typeface="Times New Roman" panose="02020603050405020304" pitchFamily="18" charset="0"/>
              </a:rPr>
              <a:t>w</a:t>
            </a:r>
            <a:r>
              <a:rPr lang="en-US" sz="1000" dirty="0">
                <a:latin typeface="+mn-lt"/>
              </a:rPr>
              <a:t>atsonx</a:t>
            </a:r>
            <a:r>
              <a:rPr lang="en-US" sz="1000" kern="100" dirty="0">
                <a:effectLst/>
                <a:latin typeface="+mn-lt"/>
                <a:ea typeface="Calibri" panose="020F0502020204030204" pitchFamily="34" charset="0"/>
                <a:cs typeface="Times New Roman" panose="02020603050405020304" pitchFamily="18" charset="0"/>
              </a:rPr>
              <a:t> is a new AI and data platform from IBM.</a:t>
            </a:r>
          </a:p>
          <a:p>
            <a:pPr marL="0" marR="0">
              <a:lnSpc>
                <a:spcPct val="107000"/>
              </a:lnSpc>
              <a:spcBef>
                <a:spcPts val="0"/>
              </a:spcBef>
              <a:spcAft>
                <a:spcPts val="0"/>
              </a:spcAft>
            </a:pPr>
            <a:endParaRPr lang="en-US" sz="1000"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kern="100" dirty="0">
                <a:effectLst/>
                <a:latin typeface="+mn-lt"/>
                <a:ea typeface="Calibri" panose="020F0502020204030204" pitchFamily="34" charset="0"/>
                <a:cs typeface="Times New Roman" panose="02020603050405020304" pitchFamily="18" charset="0"/>
              </a:rPr>
              <a:t>IBM is introducing </a:t>
            </a:r>
            <a:r>
              <a:rPr lang="en-US" sz="1000" kern="100" dirty="0">
                <a:latin typeface="+mn-lt"/>
                <a:ea typeface="Calibri" panose="020F0502020204030204" pitchFamily="34" charset="0"/>
                <a:cs typeface="Times New Roman" panose="02020603050405020304" pitchFamily="18" charset="0"/>
              </a:rPr>
              <a:t>w</a:t>
            </a:r>
            <a:r>
              <a:rPr lang="en-US" sz="1000" dirty="0">
                <a:latin typeface="+mn-lt"/>
              </a:rPr>
              <a:t>atsonx</a:t>
            </a:r>
            <a:r>
              <a:rPr lang="en-US" sz="1000" kern="100" dirty="0">
                <a:effectLst/>
                <a:latin typeface="+mn-lt"/>
                <a:ea typeface="Calibri" panose="020F0502020204030204" pitchFamily="34" charset="0"/>
                <a:cs typeface="Times New Roman" panose="02020603050405020304" pitchFamily="18" charset="0"/>
              </a:rPr>
              <a:t>. It’s exciting news from IBM as this represents nearly five years of focused effort to get to this point. Recalling when Watson first started with Jeopardy, it’s been nearly 13 years of work that has gotten IBM to this moment.</a:t>
            </a:r>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Tree>
    <p:extLst>
      <p:ext uri="{BB962C8B-B14F-4D97-AF65-F5344CB8AC3E}">
        <p14:creationId xmlns:p14="http://schemas.microsoft.com/office/powerpoint/2010/main" val="1014296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Clients can train models, tune, and deploy AI across </a:t>
            </a:r>
            <a:r>
              <a:rPr lang="en-US" sz="1000" kern="100" dirty="0">
                <a:latin typeface="+mn-lt"/>
                <a:ea typeface="Calibri" panose="020F0502020204030204" pitchFamily="34" charset="0"/>
                <a:cs typeface="Times New Roman" panose="02020603050405020304" pitchFamily="18" charset="0"/>
              </a:rPr>
              <a:t>their </a:t>
            </a:r>
            <a:r>
              <a:rPr lang="en-US" sz="1000" kern="100" dirty="0">
                <a:effectLst/>
                <a:latin typeface="+mn-lt"/>
                <a:ea typeface="Calibri" panose="020F0502020204030204" pitchFamily="34" charset="0"/>
                <a:cs typeface="Times New Roman" panose="02020603050405020304" pitchFamily="18" charset="0"/>
              </a:rPr>
              <a:t>business. This is everything that a client would want in an enterprise AI and data platform. And it's not just IBM, because </a:t>
            </a:r>
            <a:r>
              <a:rPr lang="en-US" sz="1000" kern="100" dirty="0">
                <a:latin typeface="+mn-lt"/>
                <a:ea typeface="Calibri" panose="020F0502020204030204" pitchFamily="34" charset="0"/>
                <a:cs typeface="Times New Roman" panose="02020603050405020304" pitchFamily="18" charset="0"/>
              </a:rPr>
              <a:t>IBM is</a:t>
            </a:r>
            <a:r>
              <a:rPr lang="en-US" sz="1000" kern="100" dirty="0">
                <a:effectLst/>
                <a:latin typeface="+mn-lt"/>
                <a:ea typeface="Calibri" panose="020F0502020204030204" pitchFamily="34" charset="0"/>
                <a:cs typeface="Times New Roman" panose="02020603050405020304" pitchFamily="18" charset="0"/>
              </a:rPr>
              <a:t> integrating partners (like Hugging Face, makers of open models) and open-source models as part of this solution. </a:t>
            </a:r>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dirty="0"/>
          </a:p>
        </p:txBody>
      </p:sp>
    </p:spTree>
    <p:extLst>
      <p:ext uri="{BB962C8B-B14F-4D97-AF65-F5344CB8AC3E}">
        <p14:creationId xmlns:p14="http://schemas.microsoft.com/office/powerpoint/2010/main" val="216202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a:spcBef>
                <a:spcPts val="0"/>
              </a:spcBef>
              <a:spcAft>
                <a:spcPts val="0"/>
              </a:spcAft>
            </a:pPr>
            <a:r>
              <a:rPr lang="en-US" sz="1000" dirty="0">
                <a:latin typeface="+mn-lt"/>
              </a:rPr>
              <a:t>Watsonx</a:t>
            </a:r>
            <a:r>
              <a:rPr lang="en-US" sz="1000" dirty="0">
                <a:effectLst/>
                <a:latin typeface="+mn-lt"/>
                <a:ea typeface="IBM Plex Sans Light" panose="020B0403050203000203" pitchFamily="34" charset="0"/>
                <a:cs typeface="IBM Plex Sans Light" panose="020B0403050203000203" pitchFamily="34" charset="0"/>
              </a:rPr>
              <a:t> is a new artificial intelligence (AI) and data platform from IBM that is designed with the three critical elements of an AI strategy in mind. It empowers enterprises to train, tune, and deploy AI across the business, leveraging critical, trusted data wherever it resides. </a:t>
            </a:r>
          </a:p>
          <a:p>
            <a:pPr marL="0" marR="0">
              <a:spcBef>
                <a:spcPts val="0"/>
              </a:spcBef>
              <a:spcAft>
                <a:spcPts val="0"/>
              </a:spcAft>
            </a:pPr>
            <a:endParaRPr lang="en-US" sz="1000" dirty="0">
              <a:latin typeface="+mn-lt"/>
              <a:ea typeface="IBM Plex Sans Light" panose="020B0403050203000203" pitchFamily="34" charset="0"/>
              <a:cs typeface="IBM Plex Sans Light" panose="020B0403050203000203" pitchFamily="34" charset="0"/>
            </a:endParaRPr>
          </a:p>
          <a:p>
            <a:pPr marL="0" marR="0">
              <a:spcBef>
                <a:spcPts val="0"/>
              </a:spcBef>
              <a:spcAft>
                <a:spcPts val="0"/>
              </a:spcAft>
            </a:pPr>
            <a:r>
              <a:rPr lang="en-US" sz="1000" dirty="0">
                <a:effectLst/>
                <a:latin typeface="+mn-lt"/>
                <a:ea typeface="IBM Plex Sans Light" panose="020B0403050203000203" pitchFamily="34" charset="0"/>
                <a:cs typeface="IBM Plex Sans Light" panose="020B0403050203000203" pitchFamily="34" charset="0"/>
              </a:rPr>
              <a:t>This platform has three components: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latin typeface="+mn-lt"/>
              <a:ea typeface="Calibri" panose="020F0502020204030204" pitchFamily="34" charset="0"/>
              <a:cs typeface="Times New Roman" panose="02020603050405020304" pitchFamily="18" charset="0"/>
            </a:endParaRPr>
          </a:p>
          <a:p>
            <a:pPr marL="228600" marR="0" lvl="0" indent="-2286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watsonx.ai </a:t>
            </a:r>
            <a:r>
              <a:rPr lang="en-US" sz="1000" kern="100" dirty="0">
                <a:latin typeface="+mn-lt"/>
                <a:ea typeface="Calibri" panose="020F0502020204030204" pitchFamily="34" charset="0"/>
                <a:cs typeface="Times New Roman" panose="02020603050405020304" pitchFamily="18" charset="0"/>
              </a:rPr>
              <a:t>- </a:t>
            </a:r>
            <a:r>
              <a:rPr lang="en-US" sz="1000" kern="100" dirty="0">
                <a:effectLst/>
                <a:latin typeface="+mn-lt"/>
                <a:ea typeface="Calibri" panose="020F0502020204030204" pitchFamily="34" charset="0"/>
                <a:cs typeface="Times New Roman" panose="02020603050405020304" pitchFamily="18" charset="0"/>
              </a:rPr>
              <a:t>a studio that </a:t>
            </a:r>
            <a:r>
              <a:rPr lang="en-US" sz="1000" kern="100" dirty="0">
                <a:latin typeface="+mn-lt"/>
                <a:ea typeface="Calibri" panose="020F0502020204030204" pitchFamily="34" charset="0"/>
                <a:cs typeface="Times New Roman" panose="02020603050405020304" pitchFamily="18" charset="0"/>
              </a:rPr>
              <a:t>clients </a:t>
            </a:r>
            <a:r>
              <a:rPr lang="en-US" sz="1000" kern="100" dirty="0">
                <a:effectLst/>
                <a:latin typeface="+mn-lt"/>
                <a:ea typeface="Calibri" panose="020F0502020204030204" pitchFamily="34" charset="0"/>
                <a:cs typeface="Times New Roman" panose="02020603050405020304" pitchFamily="18" charset="0"/>
              </a:rPr>
              <a:t>can use </a:t>
            </a:r>
            <a:r>
              <a:rPr lang="en-US" sz="1000" dirty="0">
                <a:effectLst/>
                <a:latin typeface="+mn-lt"/>
                <a:ea typeface="IBM Plex Sans Light" panose="020B0403050203000203" pitchFamily="34" charset="0"/>
                <a:cs typeface="IBM Plex Sans Light" panose="020B0403050203000203" pitchFamily="34" charset="0"/>
              </a:rPr>
              <a:t>to train, validate, tune, and deploy both machine learning (ML) AI models as well as foundation models for generative AI. These models combine best-of-breed architectures with a rigorous focus on data acquisition, provenance, and quality, to serve enterprise needs.</a:t>
            </a:r>
          </a:p>
          <a:p>
            <a:pPr marL="228600" marR="0" lvl="0" indent="-2286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kern="100" dirty="0">
              <a:effectLst/>
              <a:latin typeface="+mn-lt"/>
              <a:ea typeface="Calibri" panose="020F0502020204030204" pitchFamily="34" charset="0"/>
              <a:cs typeface="Times New Roman" panose="02020603050405020304" pitchFamily="18" charset="0"/>
            </a:endParaRPr>
          </a:p>
          <a:p>
            <a:pPr marL="228600" marR="0" lvl="0" indent="-2286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kern="100" dirty="0">
                <a:latin typeface="+mn-lt"/>
                <a:ea typeface="Calibri" panose="020F0502020204030204" pitchFamily="34" charset="0"/>
                <a:cs typeface="Times New Roman" panose="02020603050405020304" pitchFamily="18" charset="0"/>
              </a:rPr>
              <a:t>w</a:t>
            </a:r>
            <a:r>
              <a:rPr lang="en-US" sz="1000" b="1" dirty="0">
                <a:latin typeface="+mn-lt"/>
              </a:rPr>
              <a:t>atsonx</a:t>
            </a:r>
            <a:r>
              <a:rPr lang="en-US" sz="1000" b="1" kern="100" dirty="0">
                <a:latin typeface="+mn-lt"/>
                <a:ea typeface="Calibri" panose="020F0502020204030204" pitchFamily="34" charset="0"/>
                <a:cs typeface="Times New Roman" panose="02020603050405020304" pitchFamily="18" charset="0"/>
              </a:rPr>
              <a:t>.</a:t>
            </a:r>
            <a:r>
              <a:rPr lang="en-US" sz="1000" b="1" kern="100" dirty="0">
                <a:effectLst/>
                <a:latin typeface="+mn-lt"/>
                <a:ea typeface="Calibri" panose="020F0502020204030204" pitchFamily="34" charset="0"/>
                <a:cs typeface="Times New Roman" panose="02020603050405020304" pitchFamily="18" charset="0"/>
              </a:rPr>
              <a:t>data </a:t>
            </a:r>
            <a:r>
              <a:rPr lang="en-US" sz="1000" kern="100" dirty="0">
                <a:effectLst/>
                <a:latin typeface="+mn-lt"/>
                <a:ea typeface="Calibri" panose="020F0502020204030204" pitchFamily="34" charset="0"/>
                <a:cs typeface="Times New Roman" panose="02020603050405020304" pitchFamily="18" charset="0"/>
              </a:rPr>
              <a:t>- </a:t>
            </a:r>
            <a:r>
              <a:rPr lang="en-US" sz="1000" dirty="0">
                <a:effectLst/>
                <a:latin typeface="+mn-lt"/>
                <a:ea typeface="IBM Plex Sans Light" panose="020B0403050203000203" pitchFamily="34" charset="0"/>
                <a:cs typeface="IBM Plex Sans Light" panose="020B0403050203000203" pitchFamily="34" charset="0"/>
              </a:rPr>
              <a:t>makes it possible for enterprises to scale AI workloads using all their data with a fit-for-purpose data lakehouse service optimized for governed data and AI workloads, supported by querying, governance, and open data formats to access and share data.</a:t>
            </a:r>
            <a:r>
              <a:rPr lang="en-US" sz="1000" kern="100" dirty="0">
                <a:effectLst/>
                <a:latin typeface="+mn-lt"/>
                <a:ea typeface="Calibri" panose="020F0502020204030204" pitchFamily="34" charset="0"/>
                <a:cs typeface="Times New Roman" panose="02020603050405020304" pitchFamily="18" charset="0"/>
              </a:rPr>
              <a:t> This is based on open-source technologies, including Presto and Iceberg.</a:t>
            </a:r>
          </a:p>
          <a:p>
            <a:pPr marL="228600" marR="0" lvl="0" indent="-2286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kern="100" dirty="0">
              <a:latin typeface="+mn-lt"/>
              <a:ea typeface="Calibri" panose="020F0502020204030204" pitchFamily="34" charset="0"/>
              <a:cs typeface="Times New Roman" panose="02020603050405020304" pitchFamily="18" charset="0"/>
            </a:endParaRPr>
          </a:p>
          <a:p>
            <a:pPr marL="228600" marR="0" lvl="0" indent="-22860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kern="100" dirty="0">
                <a:effectLst/>
                <a:latin typeface="+mn-lt"/>
                <a:ea typeface="Calibri" panose="020F0502020204030204" pitchFamily="34" charset="0"/>
                <a:cs typeface="Times New Roman" panose="02020603050405020304" pitchFamily="18" charset="0"/>
              </a:rPr>
              <a:t>watson</a:t>
            </a:r>
            <a:r>
              <a:rPr lang="en-US" sz="1000" b="1" dirty="0">
                <a:latin typeface="+mn-lt"/>
              </a:rPr>
              <a:t>x</a:t>
            </a:r>
            <a:r>
              <a:rPr lang="en-US" sz="1000" b="1" kern="100" dirty="0">
                <a:effectLst/>
                <a:latin typeface="+mn-lt"/>
                <a:ea typeface="Calibri" panose="020F0502020204030204" pitchFamily="34" charset="0"/>
                <a:cs typeface="Times New Roman" panose="02020603050405020304" pitchFamily="18" charset="0"/>
              </a:rPr>
              <a:t>.governance </a:t>
            </a:r>
            <a:r>
              <a:rPr lang="en-US" sz="1000" kern="100" dirty="0">
                <a:effectLst/>
                <a:latin typeface="+mn-lt"/>
                <a:ea typeface="Calibri" panose="020F0502020204030204" pitchFamily="34" charset="0"/>
                <a:cs typeface="Times New Roman" panose="02020603050405020304" pitchFamily="18" charset="0"/>
              </a:rPr>
              <a:t>- helps companies put AI into production </a:t>
            </a:r>
            <a:r>
              <a:rPr lang="en-US" sz="1000" dirty="0">
                <a:effectLst/>
                <a:latin typeface="+mn-lt"/>
                <a:ea typeface="IBM Plex Sans Light" panose="020B0403050203000203" pitchFamily="34" charset="0"/>
                <a:cs typeface="IBM Plex Sans Light" panose="020B0403050203000203" pitchFamily="34" charset="0"/>
              </a:rPr>
              <a:t>by providing an end-to-end solution that encompasses both data and AI governance to enable responsible, transparent, and explainable AI workflows. </a:t>
            </a:r>
            <a:r>
              <a:rPr lang="en-US" sz="1000" kern="100" dirty="0">
                <a:effectLst/>
                <a:latin typeface="+mn-lt"/>
                <a:ea typeface="Calibri" panose="020F0502020204030204" pitchFamily="34" charset="0"/>
                <a:cs typeface="Times New Roman" panose="02020603050405020304" pitchFamily="18" charset="0"/>
              </a:rPr>
              <a:t>AI governance</a:t>
            </a:r>
            <a:r>
              <a:rPr lang="en-US" sz="1000" dirty="0">
                <a:effectLst/>
                <a:latin typeface="+mn-lt"/>
                <a:ea typeface="IBM Plex Sans Light" panose="020B0403050203000203" pitchFamily="34" charset="0"/>
                <a:cs typeface="IBM Plex Sans Light" panose="020B0403050203000203" pitchFamily="34" charset="0"/>
              </a:rPr>
              <a:t> helps business analysts </a:t>
            </a:r>
            <a:r>
              <a:rPr lang="en-US" sz="1000" kern="100" dirty="0">
                <a:effectLst/>
                <a:latin typeface="+mn-lt"/>
                <a:ea typeface="Calibri" panose="020F0502020204030204" pitchFamily="34" charset="0"/>
                <a:cs typeface="Times New Roman" panose="02020603050405020304" pitchFamily="18" charset="0"/>
              </a:rPr>
              <a:t>understand the trustworthiness of their AI solutions.</a:t>
            </a:r>
            <a:endParaRPr lang="en-US" sz="1000" kern="100" dirty="0">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dirty="0">
                <a:latin typeface="+mn-lt"/>
              </a:rPr>
              <a:t>Watsonx </a:t>
            </a:r>
            <a:r>
              <a:rPr lang="en-US" sz="1000" kern="100" dirty="0">
                <a:effectLst/>
                <a:latin typeface="+mn-lt"/>
                <a:ea typeface="Calibri" panose="020F0502020204030204" pitchFamily="34" charset="0"/>
                <a:cs typeface="Times New Roman" panose="02020603050405020304" pitchFamily="18" charset="0"/>
              </a:rPr>
              <a:t>is easy to remember: one platform, three watsonx main capabilities.</a:t>
            </a:r>
          </a:p>
          <a:p>
            <a:pPr marL="0" marR="0">
              <a:spcBef>
                <a:spcPts val="0"/>
              </a:spcBef>
              <a:spcAft>
                <a:spcPts val="0"/>
              </a:spcAft>
            </a:pPr>
            <a:endParaRPr lang="en-US" sz="1000" dirty="0">
              <a:effectLst/>
              <a:latin typeface="+mn-lt"/>
              <a:ea typeface="IBM Plex Sans Light" panose="020B0403050203000203" pitchFamily="34" charset="0"/>
              <a:cs typeface="IBM Plex Sans Light" panose="020B0403050203000203" pitchFamily="34" charset="0"/>
            </a:endParaRPr>
          </a:p>
          <a:p>
            <a:r>
              <a:rPr lang="en-US" sz="1000" b="1" dirty="0">
                <a:latin typeface="+mn-lt"/>
              </a:rPr>
              <a:t>Notes:</a:t>
            </a:r>
          </a:p>
          <a:p>
            <a:endParaRPr lang="en-US" sz="1000" b="1" dirty="0">
              <a:latin typeface="+mn-lt"/>
            </a:endParaRPr>
          </a:p>
          <a:p>
            <a:pPr marL="171450" indent="-171450" defTabSz="914400" eaLnBrk="0" fontAlgn="base" hangingPunct="0">
              <a:lnSpc>
                <a:spcPct val="100000"/>
              </a:lnSpc>
              <a:spcBef>
                <a:spcPct val="30000"/>
              </a:spcBef>
              <a:spcAft>
                <a:spcPct val="0"/>
              </a:spcAft>
              <a:buFont typeface="Arial" panose="020B0604020202020204" pitchFamily="34" charset="0"/>
              <a:buChar char="•"/>
              <a:defRPr/>
            </a:pPr>
            <a:r>
              <a:rPr lang="en-US" sz="1000" b="1" dirty="0">
                <a:latin typeface="+mn-lt"/>
              </a:rPr>
              <a:t>Foundation models </a:t>
            </a:r>
            <a:r>
              <a:rPr lang="en-US" sz="1000" dirty="0">
                <a:latin typeface="+mn-lt"/>
              </a:rPr>
              <a:t>are typically built using a specific kind of neural network architecture, called a transformer, which is designed to generate sequences of related data elements (for example, like a sentence). </a:t>
            </a:r>
          </a:p>
          <a:p>
            <a:pPr marL="171450" indent="-171450">
              <a:buFont typeface="Arial" panose="020B0604020202020204" pitchFamily="34" charset="0"/>
              <a:buChar char="•"/>
            </a:pPr>
            <a:endParaRPr lang="en-US" sz="1000" b="0" dirty="0">
              <a:effectLst/>
              <a:latin typeface="+mn-lt"/>
              <a:ea typeface="Calibri" panose="020F0502020204030204" pitchFamily="34" charset="0"/>
              <a:cs typeface="Times New Roman" panose="02020603050405020304" pitchFamily="18" charset="0"/>
            </a:endParaRPr>
          </a:p>
          <a:p>
            <a:pPr marL="171450" indent="-171450">
              <a:lnSpc>
                <a:spcPct val="107000"/>
              </a:lnSpc>
              <a:buFont typeface="Arial" panose="020B0604020202020204" pitchFamily="34" charset="0"/>
              <a:buChar char="•"/>
            </a:pPr>
            <a:r>
              <a:rPr lang="en-US" sz="1000" b="0" dirty="0">
                <a:latin typeface="+mn-lt"/>
              </a:rPr>
              <a:t>A </a:t>
            </a:r>
            <a:r>
              <a:rPr lang="en-US" sz="1000" b="1" dirty="0">
                <a:latin typeface="+mn-lt"/>
              </a:rPr>
              <a:t>transformer</a:t>
            </a:r>
            <a:r>
              <a:rPr lang="en-US" sz="1000" b="0" dirty="0">
                <a:latin typeface="+mn-lt"/>
              </a:rPr>
              <a:t> </a:t>
            </a:r>
            <a:r>
              <a:rPr lang="en-US" sz="1000" b="1" dirty="0">
                <a:latin typeface="+mn-lt"/>
              </a:rPr>
              <a:t>model</a:t>
            </a:r>
            <a:r>
              <a:rPr lang="en-US" sz="1000" b="0" dirty="0">
                <a:latin typeface="+mn-lt"/>
              </a:rPr>
              <a:t> </a:t>
            </a:r>
            <a:r>
              <a:rPr lang="en-US" sz="1000" dirty="0">
                <a:latin typeface="+mn-lt"/>
              </a:rPr>
              <a:t>is a neural network architecture useful for understanding language, which does not have to understand words one at a time but can look at an entire sentence at once for context and disambiguation. A technique called self-attention allows these models to focus on the particular words that are important in understanding the meaning of the sentence. Transformers single-handedly spawned the world of foundation models and its birthplace research paper (Attention is all You Need) spawned the AI inflection point that is happening today. AI transformer models can be Encoder models (like BERT), Decoder models (like GPT), or Encoder and Decoder models (like T5). Learn more about Transformers at: </a:t>
            </a:r>
            <a:r>
              <a:rPr lang="en-US" sz="1000" dirty="0">
                <a:latin typeface="+mn-lt"/>
                <a:hlinkClick r:id="rId3"/>
              </a:rPr>
              <a:t>https://www.youtube.com/watch?v=ZXiruGOCn9s</a:t>
            </a:r>
            <a:r>
              <a:rPr lang="en-US" sz="1000" dirty="0">
                <a:latin typeface="+mn-lt"/>
              </a:rPr>
              <a:t>.</a:t>
            </a:r>
          </a:p>
          <a:p>
            <a:pPr marL="171450" marR="0" indent="-171450">
              <a:lnSpc>
                <a:spcPct val="107000"/>
              </a:lnSpc>
              <a:spcBef>
                <a:spcPts val="0"/>
              </a:spcBef>
              <a:spcAft>
                <a:spcPts val="0"/>
              </a:spcAft>
              <a:buFont typeface="Arial" panose="020B0604020202020204" pitchFamily="34" charset="0"/>
              <a:buChar char="•"/>
            </a:pPr>
            <a:endParaRPr lang="en-US" sz="1000" dirty="0">
              <a:effectLst/>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Neural networks </a:t>
            </a:r>
            <a:r>
              <a:rPr lang="en-US" sz="1000" b="0" dirty="0">
                <a:latin typeface="+mn-lt"/>
              </a:rPr>
              <a:t>are a set of algorithms, modeled loosely after the neural networks found in the human brain, that are designed to recognize hidden patterns in data</a:t>
            </a:r>
            <a:r>
              <a:rPr lang="en-US" sz="1000" b="0" dirty="0">
                <a:effectLst/>
                <a:latin typeface="+mn-lt"/>
                <a:ea typeface="Calibri" panose="020F0502020204030204" pitchFamily="34" charset="0"/>
                <a:cs typeface="Times New Roman" panose="02020603050405020304" pitchFamily="18" charset="0"/>
              </a:rPr>
              <a:t>.</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dirty="0">
              <a:latin typeface="+mn-lt"/>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defRPr/>
            </a:pPr>
            <a:r>
              <a:rPr lang="en-US" sz="1000" b="0" dirty="0">
                <a:latin typeface="+mn-lt"/>
              </a:rPr>
              <a:t>An </a:t>
            </a:r>
            <a:r>
              <a:rPr lang="en-US" sz="1000" b="1" dirty="0">
                <a:latin typeface="+mn-lt"/>
              </a:rPr>
              <a:t>algorithm</a:t>
            </a:r>
            <a:r>
              <a:rPr lang="en-US" sz="1000" b="0" dirty="0">
                <a:latin typeface="+mn-lt"/>
              </a:rPr>
              <a:t> is a procedure used for solving a problem or performing a computation. Algorithms act as an exact list of instructions that conduct a sequence of specified actions in either hardware- or software-based routines.</a:t>
            </a:r>
          </a:p>
          <a:p>
            <a:endParaRPr lang="en-US" sz="1000" b="1"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Machine learning (ML) </a:t>
            </a:r>
            <a:r>
              <a:rPr lang="en-US" sz="1000" b="0" dirty="0">
                <a:latin typeface="+mn-lt"/>
              </a:rPr>
              <a:t>refers to a broad set of techniques to train a computer to learn from its inputs, using existing data, and one or more “training” methods, instead of being explicitly programmed. ML helps a computer to achieve AI.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b="0" dirty="0">
              <a:latin typeface="+mn-lt"/>
            </a:endParaRPr>
          </a:p>
          <a:p>
            <a:pPr marL="171450" marR="0" indent="-171450">
              <a:lnSpc>
                <a:spcPct val="107000"/>
              </a:lnSpc>
              <a:spcBef>
                <a:spcPts val="0"/>
              </a:spcBef>
              <a:spcAft>
                <a:spcPts val="0"/>
              </a:spcAft>
              <a:buFont typeface="Arial" panose="020B0604020202020204" pitchFamily="34" charset="0"/>
              <a:buChar char="•"/>
            </a:pPr>
            <a:r>
              <a:rPr lang="en-US" sz="1000" b="1" dirty="0">
                <a:effectLst/>
                <a:latin typeface="+mn-lt"/>
                <a:ea typeface="Calibri" panose="020F0502020204030204" pitchFamily="34" charset="0"/>
                <a:cs typeface="Times New Roman" panose="02020603050405020304" pitchFamily="18" charset="0"/>
              </a:rPr>
              <a:t>Generative AI </a:t>
            </a:r>
            <a:r>
              <a:rPr lang="en-US" sz="1000" dirty="0">
                <a:effectLst/>
                <a:latin typeface="+mn-lt"/>
                <a:ea typeface="Calibri" panose="020F0502020204030204" pitchFamily="34" charset="0"/>
                <a:cs typeface="Times New Roman" panose="02020603050405020304" pitchFamily="18" charset="0"/>
              </a:rPr>
              <a:t>refers to a set of AI algorithms that can generate new outputs — such as text, images, code, or audio — based on the training data, unlike traditional AI systems that are designed to recognize patterns and make predictions. Sometimes the AI that powers these solutions are referred to as decoders.</a:t>
            </a:r>
          </a:p>
          <a:p>
            <a:pPr marL="171450" marR="0" indent="-171450">
              <a:lnSpc>
                <a:spcPct val="107000"/>
              </a:lnSpc>
              <a:spcBef>
                <a:spcPts val="0"/>
              </a:spcBef>
              <a:spcAft>
                <a:spcPts val="0"/>
              </a:spcAft>
              <a:buFont typeface="Arial" panose="020B0604020202020204" pitchFamily="34" charset="0"/>
              <a:buChar char="•"/>
            </a:pPr>
            <a:endParaRPr lang="en-US" sz="1000" dirty="0">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000" b="1" dirty="0">
                <a:latin typeface="+mn-lt"/>
              </a:rPr>
              <a:t>Presto </a:t>
            </a:r>
            <a:r>
              <a:rPr lang="en-US" sz="1000" dirty="0">
                <a:latin typeface="+mn-lt"/>
              </a:rPr>
              <a:t>is an open-source distributed SQL query engine that allows users to perform fast data analysis designed for running interactive analytical queries on across a variety of data sources.</a:t>
            </a:r>
          </a:p>
          <a:p>
            <a:pPr marL="171450" marR="0" indent="-171450">
              <a:lnSpc>
                <a:spcPct val="107000"/>
              </a:lnSpc>
              <a:spcBef>
                <a:spcPts val="0"/>
              </a:spcBef>
              <a:spcAft>
                <a:spcPts val="0"/>
              </a:spcAft>
              <a:buFont typeface="Arial" panose="020B0604020202020204" pitchFamily="34" charset="0"/>
              <a:buChar char="•"/>
            </a:pPr>
            <a:endParaRPr lang="en-US" sz="1000" dirty="0">
              <a:latin typeface="+mn-lt"/>
            </a:endParaRPr>
          </a:p>
          <a:p>
            <a:pPr marL="171450" marR="0" indent="-171450">
              <a:lnSpc>
                <a:spcPct val="107000"/>
              </a:lnSpc>
              <a:spcBef>
                <a:spcPts val="0"/>
              </a:spcBef>
              <a:spcAft>
                <a:spcPts val="0"/>
              </a:spcAft>
              <a:buFont typeface="Arial" panose="020B0604020202020204" pitchFamily="34" charset="0"/>
              <a:buChar char="•"/>
            </a:pPr>
            <a:r>
              <a:rPr lang="en-US" sz="1000" b="1" dirty="0">
                <a:latin typeface="+mn-lt"/>
              </a:rPr>
              <a:t>Iceberg</a:t>
            </a:r>
            <a:r>
              <a:rPr lang="en-US" sz="1000" dirty="0">
                <a:latin typeface="+mn-lt"/>
              </a:rPr>
              <a:t> is an open-source data table format that provides features like schema evolution, time travel, and ACID transactions for big data processing. It enables efficient and scalable analytics on large datasets with support for batch and streaming workloads.</a:t>
            </a:r>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Tree>
    <p:extLst>
      <p:ext uri="{BB962C8B-B14F-4D97-AF65-F5344CB8AC3E}">
        <p14:creationId xmlns:p14="http://schemas.microsoft.com/office/powerpoint/2010/main" val="3537778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Where does </a:t>
            </a:r>
            <a:r>
              <a:rPr lang="en-US" sz="1000" kern="100" dirty="0">
                <a:latin typeface="+mn-lt"/>
                <a:ea typeface="Calibri" panose="020F0502020204030204" pitchFamily="34" charset="0"/>
                <a:cs typeface="Times New Roman" panose="02020603050405020304" pitchFamily="18" charset="0"/>
              </a:rPr>
              <a:t>w</a:t>
            </a:r>
            <a:r>
              <a:rPr lang="en-US" sz="1000" dirty="0">
                <a:latin typeface="+mn-lt"/>
              </a:rPr>
              <a:t>atsonx</a:t>
            </a:r>
            <a:r>
              <a:rPr lang="en-US" sz="1000" kern="100" dirty="0">
                <a:effectLst/>
                <a:latin typeface="+mn-lt"/>
                <a:ea typeface="Calibri" panose="020F0502020204030204" pitchFamily="34" charset="0"/>
                <a:cs typeface="Times New Roman" panose="02020603050405020304" pitchFamily="18" charset="0"/>
              </a:rPr>
              <a:t> fit in IBM’s technology landscape?</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At this point, the AI and data platform sits right on top of the IBM hybrid cloud platform built on Red Hat OpenShift.</a:t>
            </a:r>
          </a:p>
          <a:p>
            <a:endParaRPr lang="en-US" sz="1000" dirty="0">
              <a:latin typeface="+mn-lt"/>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000" dirty="0">
                <a:effectLst/>
                <a:latin typeface="+mn-lt"/>
                <a:ea typeface="Calibri" panose="020F0502020204030204" pitchFamily="34" charset="0"/>
                <a:cs typeface="Arial" panose="020B0604020202020204" pitchFamily="34" charset="0"/>
              </a:rPr>
              <a:t>Infrastructure is an essential consideration for any artificial intelligence (</a:t>
            </a:r>
            <a:r>
              <a:rPr lang="en-US" sz="1000" dirty="0">
                <a:latin typeface="+mn-lt"/>
                <a:ea typeface="Calibri" panose="020F0502020204030204" pitchFamily="34" charset="0"/>
                <a:cs typeface="Arial" panose="020B0604020202020204" pitchFamily="34" charset="0"/>
              </a:rPr>
              <a:t>AI)</a:t>
            </a:r>
            <a:r>
              <a:rPr lang="en-US" sz="1000" dirty="0">
                <a:effectLst/>
                <a:latin typeface="+mn-lt"/>
                <a:ea typeface="Calibri" panose="020F0502020204030204" pitchFamily="34" charset="0"/>
                <a:cs typeface="Arial" panose="020B0604020202020204" pitchFamily="34" charset="0"/>
              </a:rPr>
              <a:t> strategy: the right decisions ensure data is protected and secured and can pay dividends and accelerate time to value.</a:t>
            </a:r>
            <a:r>
              <a:rPr lang="en-US" sz="1000" b="1" dirty="0">
                <a:effectLst/>
                <a:latin typeface="+mn-lt"/>
                <a:ea typeface="Calibri" panose="020F0502020204030204" pitchFamily="34" charset="0"/>
                <a:cs typeface="Arial" panose="020B0604020202020204" pitchFamily="34" charset="0"/>
              </a:rPr>
              <a:t> </a:t>
            </a:r>
            <a:r>
              <a:rPr lang="en-US" sz="1000" dirty="0">
                <a:effectLst/>
                <a:latin typeface="+mn-lt"/>
                <a:ea typeface="Calibri" panose="020F0502020204030204" pitchFamily="34" charset="0"/>
                <a:cs typeface="Arial" panose="020B0604020202020204" pitchFamily="34" charset="0"/>
              </a:rPr>
              <a:t>IT and network automation that keeps your applications and infrastructure running in a consistent and integrated way. A vision for digital labor that infuses AI and automation into existing employee tools.</a:t>
            </a:r>
            <a:r>
              <a:rPr lang="en-US" sz="1000" b="1" dirty="0">
                <a:effectLst/>
                <a:latin typeface="+mn-lt"/>
                <a:ea typeface="Calibri" panose="020F0502020204030204" pitchFamily="34" charset="0"/>
                <a:cs typeface="Arial" panose="020B0604020202020204" pitchFamily="34" charset="0"/>
              </a:rPr>
              <a:t>  </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sz="1000" b="1" dirty="0">
              <a:effectLst/>
              <a:latin typeface="+mn-lt"/>
              <a:ea typeface="Calibri" panose="020F0502020204030204" pitchFamily="34" charset="0"/>
              <a:cs typeface="Arial" panose="020B0604020202020204" pitchFamily="34" charset="0"/>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000" b="0" dirty="0">
                <a:effectLst/>
                <a:latin typeface="+mn-lt"/>
                <a:ea typeface="Calibri" panose="020F0502020204030204" pitchFamily="34" charset="0"/>
                <a:cs typeface="Arial" panose="020B0604020202020204" pitchFamily="34" charset="0"/>
              </a:rPr>
              <a:t>I</a:t>
            </a:r>
            <a:r>
              <a:rPr lang="en-US" sz="1000" dirty="0">
                <a:effectLst/>
                <a:latin typeface="+mn-lt"/>
                <a:ea typeface="Calibri" panose="020F0502020204030204" pitchFamily="34" charset="0"/>
                <a:cs typeface="Arial" panose="020B0604020202020204" pitchFamily="34" charset="0"/>
              </a:rPr>
              <a:t>f clients rely on their business to provide essential services, or quickly deliver accurate information, insights or recommendations at scale, then their systems cannot afford to work part of the time or contain errors — or bias.</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sz="1000" b="1" dirty="0">
              <a:effectLst/>
              <a:latin typeface="+mn-lt"/>
              <a:ea typeface="Calibri" panose="020F0502020204030204" pitchFamily="34" charset="0"/>
              <a:cs typeface="Arial" panose="020B0604020202020204" pitchFamily="34" charset="0"/>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000" dirty="0">
                <a:effectLst/>
                <a:latin typeface="+mn-lt"/>
                <a:ea typeface="Calibri" panose="020F0502020204030204" pitchFamily="34" charset="0"/>
                <a:cs typeface="Arial" panose="020B0604020202020204" pitchFamily="34" charset="0"/>
              </a:rPr>
              <a:t>If </a:t>
            </a:r>
            <a:r>
              <a:rPr lang="en-US" sz="1000" dirty="0">
                <a:latin typeface="+mn-lt"/>
                <a:ea typeface="Calibri" panose="020F0502020204030204" pitchFamily="34" charset="0"/>
                <a:cs typeface="Arial" panose="020B0604020202020204" pitchFamily="34" charset="0"/>
              </a:rPr>
              <a:t>clients are </a:t>
            </a:r>
            <a:r>
              <a:rPr lang="en-US" sz="1000" dirty="0">
                <a:effectLst/>
                <a:latin typeface="+mn-lt"/>
                <a:ea typeface="Calibri" panose="020F0502020204030204" pitchFamily="34" charset="0"/>
                <a:cs typeface="Arial" panose="020B0604020202020204" pitchFamily="34" charset="0"/>
              </a:rPr>
              <a:t>really going to put AI to work, then they need to let the business strategy guide the data strategy. The more fine-tuned and customized an AI model is to their business needs, the more unique the value creation will be.</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dirty="0"/>
          </a:p>
        </p:txBody>
      </p:sp>
    </p:spTree>
    <p:extLst>
      <p:ext uri="{BB962C8B-B14F-4D97-AF65-F5344CB8AC3E}">
        <p14:creationId xmlns:p14="http://schemas.microsoft.com/office/powerpoint/2010/main" val="3990059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000" kern="100" dirty="0">
                <a:latin typeface="+mn-lt"/>
                <a:ea typeface="Calibri" panose="020F0502020204030204" pitchFamily="34" charset="0"/>
                <a:cs typeface="Times New Roman" panose="02020603050405020304" pitchFamily="18" charset="0"/>
              </a:rPr>
              <a:t>IBM</a:t>
            </a:r>
            <a:r>
              <a:rPr lang="en-US" sz="1000" kern="100" dirty="0">
                <a:effectLst/>
                <a:latin typeface="+mn-lt"/>
                <a:ea typeface="Calibri" panose="020F0502020204030204" pitchFamily="34" charset="0"/>
                <a:cs typeface="Times New Roman" panose="02020603050405020304" pitchFamily="18" charset="0"/>
              </a:rPr>
              <a:t> brings </a:t>
            </a:r>
            <a:r>
              <a:rPr lang="en-US" sz="1000" dirty="0">
                <a:effectLst/>
                <a:latin typeface="+mn-lt"/>
                <a:ea typeface="IBM Plex Sans Light" panose="020B0403050203000203" pitchFamily="34" charset="0"/>
                <a:cs typeface="IBM Plex Sans Light" panose="020B0403050203000203" pitchFamily="34" charset="0"/>
              </a:rPr>
              <a:t>artificial intelligence (</a:t>
            </a:r>
            <a:r>
              <a:rPr lang="en-US" sz="1000" kern="100" dirty="0">
                <a:effectLst/>
                <a:latin typeface="+mn-lt"/>
                <a:ea typeface="Calibri" panose="020F0502020204030204" pitchFamily="34" charset="0"/>
                <a:cs typeface="Times New Roman" panose="02020603050405020304" pitchFamily="18" charset="0"/>
              </a:rPr>
              <a:t>AI) to life through different capabilities that deliver on digital labor AI and data platform.</a:t>
            </a:r>
          </a:p>
          <a:p>
            <a:endParaRPr lang="en-US" sz="1000" dirty="0">
              <a:latin typeface="+mn-lt"/>
            </a:endParaRPr>
          </a:p>
          <a:p>
            <a:pPr marL="0" marR="0">
              <a:spcBef>
                <a:spcPts val="0"/>
              </a:spcBef>
              <a:spcAft>
                <a:spcPts val="0"/>
              </a:spcAft>
            </a:pPr>
            <a:r>
              <a:rPr lang="en-US" sz="1000" dirty="0">
                <a:latin typeface="+mn-lt"/>
                <a:ea typeface="IBM Plex Sans Light" panose="020B0403050203000203" pitchFamily="34" charset="0"/>
                <a:cs typeface="IBM Plex Sans Light" panose="020B0403050203000203" pitchFamily="34" charset="0"/>
              </a:rPr>
              <a:t>Clients need to r</a:t>
            </a:r>
            <a:r>
              <a:rPr lang="en-US" sz="1000" dirty="0">
                <a:effectLst/>
                <a:latin typeface="+mn-lt"/>
                <a:ea typeface="IBM Plex Sans Light" panose="020B0403050203000203" pitchFamily="34" charset="0"/>
                <a:cs typeface="IBM Plex Sans Light" panose="020B0403050203000203" pitchFamily="34" charset="0"/>
              </a:rPr>
              <a:t>esist the urge to indulge in </a:t>
            </a:r>
            <a:r>
              <a:rPr lang="en-US" sz="1000" dirty="0">
                <a:latin typeface="+mn-lt"/>
                <a:ea typeface="IBM Plex Sans Light" panose="020B0403050203000203" pitchFamily="34" charset="0"/>
                <a:cs typeface="IBM Plex Sans Light" panose="020B0403050203000203" pitchFamily="34" charset="0"/>
              </a:rPr>
              <a:t>the</a:t>
            </a:r>
            <a:r>
              <a:rPr lang="en-US" sz="1000" dirty="0">
                <a:effectLst/>
                <a:latin typeface="+mn-lt"/>
                <a:ea typeface="IBM Plex Sans Light" panose="020B0403050203000203" pitchFamily="34" charset="0"/>
                <a:cs typeface="IBM Plex Sans Light" panose="020B0403050203000203" pitchFamily="34" charset="0"/>
              </a:rPr>
              <a:t> fantastical things AI can do. Organizations that stay grounded in the practical things AI can help them achieve—both short and long term—are more likely to succeed. </a:t>
            </a:r>
            <a:r>
              <a:rPr lang="en-US" sz="1000" u="none" dirty="0">
                <a:effectLst/>
                <a:latin typeface="+mn-lt"/>
                <a:ea typeface="IBM Plex Sans Light" panose="020B0403050203000203" pitchFamily="34" charset="0"/>
                <a:cs typeface="IBM Plex Sans Light" panose="020B0403050203000203" pitchFamily="34" charset="0"/>
              </a:rPr>
              <a:t>According to Gartner</a:t>
            </a:r>
            <a:r>
              <a:rPr lang="en-US" sz="1000" dirty="0">
                <a:effectLst/>
                <a:latin typeface="+mn-lt"/>
                <a:ea typeface="IBM Plex Sans Light" panose="020B0403050203000203" pitchFamily="34" charset="0"/>
                <a:cs typeface="IBM Plex Sans Light" panose="020B0403050203000203" pitchFamily="34" charset="0"/>
              </a:rPr>
              <a:t>, business leadership tends to overestimate the impact of AI and underestimate its complexity — requiring data and analytics leaders to manage the business’s expectations, or risk costly project failures. </a:t>
            </a:r>
            <a:endParaRPr lang="en-US" sz="1000" dirty="0">
              <a:effectLst/>
              <a:latin typeface="+mn-lt"/>
              <a:ea typeface="Times New Roman" panose="02020603050405020304" pitchFamily="18" charset="0"/>
            </a:endParaRPr>
          </a:p>
          <a:p>
            <a:pPr marL="0" marR="0">
              <a:spcBef>
                <a:spcPts val="0"/>
              </a:spcBef>
              <a:spcAft>
                <a:spcPts val="0"/>
              </a:spcAft>
            </a:pPr>
            <a:endParaRPr lang="en-US" sz="1000" dirty="0">
              <a:effectLst/>
              <a:latin typeface="+mn-lt"/>
              <a:ea typeface="Times New Roman" panose="02020603050405020304" pitchFamily="18" charset="0"/>
            </a:endParaRPr>
          </a:p>
          <a:p>
            <a:pPr marL="0" marR="0">
              <a:spcBef>
                <a:spcPts val="0"/>
              </a:spcBef>
              <a:spcAft>
                <a:spcPts val="0"/>
              </a:spcAft>
            </a:pPr>
            <a:r>
              <a:rPr lang="en-US" sz="1000" dirty="0">
                <a:effectLst/>
                <a:latin typeface="+mn-lt"/>
                <a:ea typeface="IBM Plex Sans Light" panose="020B0403050203000203" pitchFamily="34" charset="0"/>
                <a:cs typeface="IBM Plex Sans Light" panose="020B0403050203000203" pitchFamily="34" charset="0"/>
              </a:rPr>
              <a:t>The best opportunities to derive benefit from AI in business today include digital labor, IT automation, security, sustainability, and application modernization, among others.</a:t>
            </a:r>
            <a:endParaRPr lang="en-US" sz="1000" dirty="0">
              <a:latin typeface="+mn-lt"/>
              <a:ea typeface="Times New Roman" panose="02020603050405020304" pitchFamily="18" charset="0"/>
            </a:endParaRPr>
          </a:p>
          <a:p>
            <a:pPr marL="0" marR="0">
              <a:spcBef>
                <a:spcPts val="0"/>
              </a:spcBef>
              <a:spcAft>
                <a:spcPts val="0"/>
              </a:spcAft>
            </a:pPr>
            <a:endParaRPr lang="en-US" sz="1000" dirty="0">
              <a:effectLst/>
              <a:latin typeface="+mn-lt"/>
              <a:ea typeface="IBM Plex Sans Light" panose="020B0403050203000203" pitchFamily="34" charset="0"/>
              <a:cs typeface="IBM Plex Sans Light" panose="020B0403050203000203" pitchFamily="34" charset="0"/>
            </a:endParaRPr>
          </a:p>
          <a:p>
            <a:r>
              <a:rPr lang="en-US" sz="1000" b="1" dirty="0">
                <a:latin typeface="+mn-lt"/>
              </a:rPr>
              <a:t>Source:</a:t>
            </a:r>
          </a:p>
          <a:p>
            <a:endParaRPr lang="en-US" sz="1000" b="1" dirty="0">
              <a:latin typeface="+mn-lt"/>
            </a:endParaRPr>
          </a:p>
          <a:p>
            <a:pPr marL="171450" indent="-171450">
              <a:buFont typeface="Arial" panose="020B0604020202020204" pitchFamily="34" charset="0"/>
              <a:buChar char="•"/>
            </a:pPr>
            <a:r>
              <a:rPr lang="en-US" sz="1000" dirty="0">
                <a:latin typeface="+mn-lt"/>
              </a:rPr>
              <a:t>Gartner Research: </a:t>
            </a:r>
            <a:r>
              <a:rPr lang="en-US" sz="1000" dirty="0">
                <a:latin typeface="+mn-lt"/>
                <a:hlinkClick r:id="rId3"/>
              </a:rPr>
              <a:t>https://www.gartner.com/en/doc/730970-what-is-artificial-intelligence-seeing-through-the-hype-and-focusing-on-business-value</a:t>
            </a:r>
            <a:endParaRPr lang="en-US" sz="1000" dirty="0">
              <a:effectLst/>
              <a:latin typeface="+mn-lt"/>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15</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567317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Where is an AI-first approach happening today?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There have been some recent announcements with IBM’s ecosystem partners adopting </a:t>
            </a:r>
            <a:r>
              <a:rPr lang="en-US" sz="1000" dirty="0">
                <a:effectLst/>
                <a:latin typeface="+mn-lt"/>
                <a:ea typeface="IBM Plex Sans Light" panose="020B0403050203000203" pitchFamily="34" charset="0"/>
                <a:cs typeface="IBM Plex Sans Light" panose="020B0403050203000203" pitchFamily="34" charset="0"/>
              </a:rPr>
              <a:t>artificial intelligence (AI)</a:t>
            </a:r>
            <a:r>
              <a:rPr lang="en-US" sz="1000" kern="100" dirty="0">
                <a:effectLst/>
                <a:latin typeface="+mn-lt"/>
                <a:ea typeface="Calibri" panose="020F0502020204030204" pitchFamily="34" charset="0"/>
                <a:cs typeface="Times New Roman" panose="02020603050405020304" pitchFamily="18" charset="0"/>
              </a:rPr>
              <a:t> today using Watson and watsonx technology.</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kern="100" dirty="0">
                <a:effectLst/>
                <a:latin typeface="+mn-lt"/>
                <a:ea typeface="Calibri" panose="020F0502020204030204" pitchFamily="34" charset="0"/>
                <a:cs typeface="Times New Roman" panose="02020603050405020304" pitchFamily="18" charset="0"/>
              </a:rPr>
              <a:t>SAP, the world's largest independent software vendor (ISV) is adopting Watson and embedding it inside of their products. </a:t>
            </a:r>
            <a:r>
              <a:rPr lang="en-US" sz="1000" kern="100" dirty="0">
                <a:latin typeface="+mn-lt"/>
                <a:ea typeface="Calibri" panose="020F0502020204030204" pitchFamily="34" charset="0"/>
                <a:cs typeface="Times New Roman" panose="02020603050405020304" pitchFamily="18" charset="0"/>
              </a:rPr>
              <a:t>F</a:t>
            </a:r>
            <a:r>
              <a:rPr lang="en-US" sz="1000" kern="100" dirty="0">
                <a:effectLst/>
                <a:latin typeface="+mn-lt"/>
                <a:ea typeface="Calibri" panose="020F0502020204030204" pitchFamily="34" charset="0"/>
                <a:cs typeface="Times New Roman" panose="02020603050405020304" pitchFamily="18" charset="0"/>
              </a:rPr>
              <a:t>or example, employees can use natural language to get information buried deep in SAP versus using its native programming language.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kern="100" dirty="0">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kern="100" dirty="0">
                <a:effectLst/>
                <a:latin typeface="+mn-lt"/>
                <a:ea typeface="Calibri" panose="020F0502020204030204" pitchFamily="34" charset="0"/>
                <a:cs typeface="Times New Roman" panose="02020603050405020304" pitchFamily="18" charset="0"/>
              </a:rPr>
              <a:t>Adobe, another great IBM partner, is early in the experimentation on how AI can bring to life things like their document cloud.</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kern="100" dirty="0">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kern="100" dirty="0">
                <a:effectLst/>
                <a:latin typeface="+mn-lt"/>
                <a:ea typeface="Calibri" panose="020F0502020204030204" pitchFamily="34" charset="0"/>
                <a:cs typeface="Times New Roman" panose="02020603050405020304" pitchFamily="18" charset="0"/>
              </a:rPr>
              <a:t>McDonald’s, </a:t>
            </a:r>
            <a:r>
              <a:rPr lang="en-US" sz="1000" dirty="0">
                <a:latin typeface="+mn-lt"/>
              </a:rPr>
              <a:t>the world’s largest restaurant company, is working with IBM to further accelerate the development and deployment of its automated order taking (AOT) technology. McDonald’s</a:t>
            </a:r>
            <a:r>
              <a:rPr lang="en-US" sz="1000" kern="100" dirty="0">
                <a:effectLst/>
                <a:latin typeface="+mn-lt"/>
                <a:ea typeface="Calibri" panose="020F0502020204030204" pitchFamily="34" charset="0"/>
                <a:cs typeface="Times New Roman" panose="02020603050405020304" pitchFamily="18" charset="0"/>
              </a:rPr>
              <a:t> is using Watson orders to deliver AI outcomes in several hundred stores. </a:t>
            </a:r>
            <a:r>
              <a:rPr lang="en-US" sz="1000" dirty="0">
                <a:latin typeface="+mn-lt"/>
              </a:rPr>
              <a:t>Moving forward, IBM’s expertise in building customer care solutions with AI and natural language processing (NLP) will help scale the AOT technology across markets and tackle integrations including additional languages, dialects, and menu variations. </a:t>
            </a:r>
            <a:endParaRPr lang="en-US" sz="1000" kern="100" dirty="0">
              <a:effectLst/>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kern="100" dirty="0">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kern="100" dirty="0">
                <a:effectLst/>
                <a:latin typeface="+mn-lt"/>
                <a:ea typeface="Calibri" panose="020F0502020204030204" pitchFamily="34" charset="0"/>
                <a:cs typeface="Times New Roman" panose="02020603050405020304" pitchFamily="18" charset="0"/>
              </a:rPr>
              <a:t>Red Hat, has one of its first products coming out of watsonx. Watson Code Assistan</a:t>
            </a:r>
            <a:r>
              <a:rPr lang="en-US" sz="1000" kern="100" dirty="0">
                <a:latin typeface="+mn-lt"/>
                <a:ea typeface="Calibri" panose="020F0502020204030204" pitchFamily="34" charset="0"/>
                <a:cs typeface="Times New Roman" panose="02020603050405020304" pitchFamily="18" charset="0"/>
              </a:rPr>
              <a:t>t uses</a:t>
            </a:r>
            <a:r>
              <a:rPr lang="en-US" sz="1000" kern="100" dirty="0">
                <a:effectLst/>
                <a:latin typeface="+mn-lt"/>
                <a:ea typeface="Calibri" panose="020F0502020204030204" pitchFamily="34" charset="0"/>
                <a:cs typeface="Times New Roman" panose="02020603050405020304" pitchFamily="18" charset="0"/>
              </a:rPr>
              <a:t> generative AI to create code (in this case, Ansible Playbook code written in YAML). Based on what IBM has learned in the foundation model around code, Red Hat is bringing that to life as part of Ansible.</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kern="100" dirty="0">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kern="100" dirty="0">
                <a:latin typeface="+mn-lt"/>
                <a:ea typeface="Calibri" panose="020F0502020204030204" pitchFamily="34" charset="0"/>
                <a:cs typeface="Times New Roman" panose="02020603050405020304" pitchFamily="18" charset="0"/>
              </a:rPr>
              <a:t>C</a:t>
            </a:r>
            <a:r>
              <a:rPr lang="en-US" sz="1000" kern="100" dirty="0">
                <a:effectLst/>
                <a:latin typeface="+mn-lt"/>
                <a:ea typeface="Calibri" panose="020F0502020204030204" pitchFamily="34" charset="0"/>
                <a:cs typeface="Times New Roman" panose="02020603050405020304" pitchFamily="18" charset="0"/>
              </a:rPr>
              <a:t>lients like General Motors (GM) are starting their AI adoption with onboard car applications; imagine where this will go in the world of AI.</a:t>
            </a:r>
            <a:r>
              <a:rPr lang="en-US" sz="1000" dirty="0">
                <a:latin typeface="+mn-lt"/>
              </a:rPr>
              <a:t> Together, GM and Red Hat intend to make complex in-vehicle software updates simpler and more frequent by implementing continuous functional-safety certification into the Ultifi platform with Red Hat In-Vehicle Operating System pioneering the continuous certification approach.</a:t>
            </a: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sz="1000" kern="100" dirty="0">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000" kern="100" dirty="0">
                <a:effectLst/>
                <a:latin typeface="+mn-lt"/>
                <a:ea typeface="Calibri" panose="020F0502020204030204" pitchFamily="34" charset="0"/>
                <a:cs typeface="Times New Roman" panose="02020603050405020304" pitchFamily="18" charset="0"/>
              </a:rPr>
              <a:t>And IBM has more great client stories to share.</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latin typeface="+mn-lt"/>
              <a:ea typeface="Calibri" panose="020F0502020204030204" pitchFamily="34" charset="0"/>
              <a:cs typeface="Times New Roman" panose="02020603050405020304" pitchFamily="18" charset="0"/>
            </a:endParaRPr>
          </a:p>
          <a:p>
            <a:r>
              <a:rPr lang="en-US" sz="1000" b="1" dirty="0">
                <a:latin typeface="+mn-lt"/>
              </a:rPr>
              <a:t>Notes:</a:t>
            </a:r>
          </a:p>
          <a:p>
            <a:endParaRPr lang="en-US" sz="100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Foundation models </a:t>
            </a:r>
            <a:r>
              <a:rPr lang="en-US" sz="1000" dirty="0">
                <a:latin typeface="+mn-lt"/>
              </a:rPr>
              <a:t>are typically built using a specific kind of neural network architecture, called a transformer, which is designed to generate sequences of related data elements (for example, like a sentence). </a:t>
            </a:r>
          </a:p>
          <a:p>
            <a:pPr marL="171450" indent="-171450">
              <a:buFont typeface="Arial" panose="020B0604020202020204" pitchFamily="34" charset="0"/>
              <a:buChar char="•"/>
            </a:pPr>
            <a:endParaRPr lang="en-US" sz="1000" b="0" dirty="0">
              <a:effectLst/>
              <a:latin typeface="+mn-lt"/>
              <a:ea typeface="Calibri" panose="020F0502020204030204" pitchFamily="34" charset="0"/>
              <a:cs typeface="Times New Roman" panose="02020603050405020304" pitchFamily="18" charset="0"/>
            </a:endParaRPr>
          </a:p>
          <a:p>
            <a:pPr marL="171450" indent="-171450">
              <a:lnSpc>
                <a:spcPct val="107000"/>
              </a:lnSpc>
              <a:buFont typeface="Arial" panose="020B0604020202020204" pitchFamily="34" charset="0"/>
              <a:buChar char="•"/>
            </a:pPr>
            <a:r>
              <a:rPr lang="en-US" sz="1000" b="0" dirty="0">
                <a:latin typeface="+mn-lt"/>
              </a:rPr>
              <a:t>A </a:t>
            </a:r>
            <a:r>
              <a:rPr lang="en-US" sz="1000" b="1" dirty="0">
                <a:latin typeface="+mn-lt"/>
              </a:rPr>
              <a:t>transformer</a:t>
            </a:r>
            <a:r>
              <a:rPr lang="en-US" sz="1000" b="0" dirty="0">
                <a:latin typeface="+mn-lt"/>
              </a:rPr>
              <a:t> </a:t>
            </a:r>
            <a:r>
              <a:rPr lang="en-US" sz="1000" b="1" dirty="0">
                <a:latin typeface="+mn-lt"/>
              </a:rPr>
              <a:t>model</a:t>
            </a:r>
            <a:r>
              <a:rPr lang="en-US" sz="1000" b="0" dirty="0">
                <a:latin typeface="+mn-lt"/>
              </a:rPr>
              <a:t> </a:t>
            </a:r>
            <a:r>
              <a:rPr lang="en-US" sz="1000" dirty="0">
                <a:latin typeface="+mn-lt"/>
              </a:rPr>
              <a:t>is a neural network architecture useful for understanding language, which does not have to understand words one at a time but can look at an entire sentence at once for context and disambiguation. A technique called self-attention allows these models to focus on the particular words that are important in understanding the meaning of the sentence. Transformers single-handedly spawned the world of foundation models and its birthplace research paper (Attention is all You Need) spawned the AI inflection point that is happening today. AI transformer models can be Encoder models (like BERT), Decoder models (like GPT), or Encoder and Decoder models (like T5). Learn more about Transformers at: </a:t>
            </a:r>
            <a:r>
              <a:rPr lang="en-US" sz="1000" dirty="0">
                <a:latin typeface="+mn-lt"/>
                <a:hlinkClick r:id="rId3"/>
              </a:rPr>
              <a:t>https://www.youtube.com/watch?v=ZXiruGOCn9s</a:t>
            </a:r>
            <a:r>
              <a:rPr lang="en-US" sz="1000" dirty="0">
                <a:latin typeface="+mn-lt"/>
              </a:rPr>
              <a:t>.</a:t>
            </a:r>
          </a:p>
          <a:p>
            <a:pPr marL="171450" marR="0" indent="-171450">
              <a:lnSpc>
                <a:spcPct val="107000"/>
              </a:lnSpc>
              <a:spcBef>
                <a:spcPts val="0"/>
              </a:spcBef>
              <a:spcAft>
                <a:spcPts val="0"/>
              </a:spcAft>
              <a:buFont typeface="Arial" panose="020B0604020202020204" pitchFamily="34" charset="0"/>
              <a:buChar char="•"/>
            </a:pPr>
            <a:endParaRPr lang="en-US" sz="1000" dirty="0">
              <a:effectLst/>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Neural networks </a:t>
            </a:r>
            <a:r>
              <a:rPr lang="en-US" sz="1000" b="0" dirty="0">
                <a:latin typeface="+mn-lt"/>
              </a:rPr>
              <a:t>are a set of algorithms, modeled loosely after the neural networks found in the human brain, that are designed to recognize hidden patterns in data</a:t>
            </a:r>
            <a:r>
              <a:rPr lang="en-US" sz="1000" b="0" dirty="0">
                <a:effectLst/>
                <a:latin typeface="+mn-lt"/>
                <a:ea typeface="Calibri" panose="020F0502020204030204" pitchFamily="34" charset="0"/>
                <a:cs typeface="Times New Roman" panose="02020603050405020304" pitchFamily="18" charset="0"/>
              </a:rPr>
              <a:t>.</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dirty="0">
              <a:latin typeface="+mn-lt"/>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defRPr/>
            </a:pPr>
            <a:r>
              <a:rPr lang="en-US" sz="1000" b="0" dirty="0">
                <a:latin typeface="+mn-lt"/>
              </a:rPr>
              <a:t>An </a:t>
            </a:r>
            <a:r>
              <a:rPr lang="en-US" sz="1000" b="1" dirty="0">
                <a:latin typeface="+mn-lt"/>
              </a:rPr>
              <a:t>algorithm</a:t>
            </a:r>
            <a:r>
              <a:rPr lang="en-US" sz="1000" b="0" dirty="0">
                <a:latin typeface="+mn-lt"/>
              </a:rPr>
              <a:t> is a procedure used for solving a problem or performing a computation. Algorithms act as an exact list of instructions that conduct a sequence of specified actions in either hardware- or software-based routines.</a:t>
            </a:r>
          </a:p>
          <a:p>
            <a:pPr marL="171450" indent="-171450">
              <a:buFont typeface="Arial" panose="020B0604020202020204" pitchFamily="34" charset="0"/>
              <a:buChar char="•"/>
              <a:defRPr/>
            </a:pPr>
            <a:endParaRPr lang="en-US" sz="1000" b="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Natural language processing (NLP) </a:t>
            </a:r>
            <a:r>
              <a:rPr lang="en-US" sz="1000" dirty="0">
                <a:latin typeface="+mn-lt"/>
              </a:rPr>
              <a:t>is the technology that gives computers the ability to understand text and spoken words in much the same way human beings can. NLP combines computational linguistics — rule-based modeling of human language — with statistical, machine learning (ML), and deep learning (DL) models. These technologies enable computers to process human language in the form of text or voice data and to ‘understand’ its full meaning, complete with the speaker or writer’s intent and sentiment.</a:t>
            </a:r>
            <a:endParaRPr lang="en-US" sz="1000" b="0" dirty="0">
              <a:latin typeface="+mn-lt"/>
            </a:endParaRPr>
          </a:p>
          <a:p>
            <a:endParaRPr lang="en-US" sz="1000" dirty="0">
              <a:latin typeface="+mn-lt"/>
            </a:endParaRPr>
          </a:p>
          <a:p>
            <a:r>
              <a:rPr lang="en-US" sz="1000" b="1" dirty="0">
                <a:latin typeface="+mn-lt"/>
              </a:rPr>
              <a:t>Sources:</a:t>
            </a:r>
          </a:p>
          <a:p>
            <a:endParaRPr lang="en-US" sz="1000" b="1" dirty="0">
              <a:latin typeface="+mn-lt"/>
            </a:endParaRPr>
          </a:p>
          <a:p>
            <a:pPr marL="171450" indent="-171450">
              <a:buFont typeface="Arial" panose="020B0604020202020204" pitchFamily="34" charset="0"/>
              <a:buChar char="•"/>
            </a:pPr>
            <a:r>
              <a:rPr lang="en-US" sz="1000" dirty="0">
                <a:latin typeface="+mn-lt"/>
              </a:rPr>
              <a:t>SAP to Embed IBM Watson Artificial Intelligence into SAP Solutions: </a:t>
            </a:r>
            <a:r>
              <a:rPr lang="en-US" sz="1000" dirty="0">
                <a:latin typeface="+mn-lt"/>
                <a:hlinkClick r:id="rId4"/>
              </a:rPr>
              <a:t>https://newsroom.ibm.com/2023-05-02-SAP-to-Embed-IBM-Watson-Artificial-Intelligence-into-SAP-R-Solutions</a:t>
            </a:r>
            <a:endParaRPr lang="en-US" sz="1000" dirty="0">
              <a:latin typeface="+mn-lt"/>
            </a:endParaRPr>
          </a:p>
          <a:p>
            <a:pPr marL="171450" indent="-171450">
              <a:buFont typeface="Arial" panose="020B0604020202020204" pitchFamily="34" charset="0"/>
              <a:buChar char="•"/>
            </a:pPr>
            <a:endParaRPr lang="en-US" sz="1000" dirty="0">
              <a:latin typeface="+mn-lt"/>
            </a:endParaRPr>
          </a:p>
          <a:p>
            <a:pPr marL="171450" indent="-171450">
              <a:buFont typeface="Arial" panose="020B0604020202020204" pitchFamily="34" charset="0"/>
              <a:buChar char="•"/>
            </a:pPr>
            <a:r>
              <a:rPr lang="en-US" sz="1000" dirty="0">
                <a:latin typeface="+mn-lt"/>
              </a:rPr>
              <a:t>Adobe and IBM partnership: </a:t>
            </a:r>
            <a:r>
              <a:rPr lang="en-US" sz="1000" dirty="0">
                <a:latin typeface="+mn-lt"/>
                <a:hlinkClick r:id="rId5"/>
              </a:rPr>
              <a:t>https://blog.adobe.com/en/publish/2021/11/10/adobe-ibm-partner-to-accelerate-digital-economy-with-intelligent-document-transformation</a:t>
            </a:r>
            <a:endParaRPr lang="en-US" sz="1000" dirty="0">
              <a:latin typeface="+mn-lt"/>
            </a:endParaRPr>
          </a:p>
          <a:p>
            <a:pPr marL="171450" indent="-171450">
              <a:buFont typeface="Arial" panose="020B0604020202020204" pitchFamily="34" charset="0"/>
              <a:buChar char="•"/>
            </a:pPr>
            <a:endParaRPr lang="en-US" sz="1000" dirty="0">
              <a:latin typeface="+mn-lt"/>
            </a:endParaRPr>
          </a:p>
          <a:p>
            <a:pPr marL="171450" indent="-171450">
              <a:buFont typeface="Arial" panose="020B0604020202020204" pitchFamily="34" charset="0"/>
              <a:buChar char="•"/>
            </a:pPr>
            <a:r>
              <a:rPr lang="en-US" sz="1000" dirty="0">
                <a:latin typeface="+mn-lt"/>
              </a:rPr>
              <a:t>McDonald’s press release: </a:t>
            </a:r>
            <a:r>
              <a:rPr lang="en-US" sz="1000" dirty="0">
                <a:latin typeface="+mn-lt"/>
                <a:hlinkClick r:id="rId6"/>
              </a:rPr>
              <a:t>https://newsroom.ibm.com/Joint-Statement-from-McDonalds-and-IBM</a:t>
            </a:r>
            <a:endParaRPr lang="en-US" sz="1000" dirty="0">
              <a:latin typeface="+mn-lt"/>
            </a:endParaRPr>
          </a:p>
          <a:p>
            <a:pPr marL="171450" indent="-171450">
              <a:buFont typeface="Arial" panose="020B0604020202020204" pitchFamily="34" charset="0"/>
              <a:buChar char="•"/>
            </a:pPr>
            <a:endParaRPr lang="en-US" sz="1000" dirty="0">
              <a:latin typeface="+mn-lt"/>
            </a:endParaRPr>
          </a:p>
          <a:p>
            <a:pPr marL="171450" indent="-171450">
              <a:buFont typeface="Arial" panose="020B0604020202020204" pitchFamily="34" charset="0"/>
              <a:buChar char="•"/>
            </a:pPr>
            <a:r>
              <a:rPr lang="en-US" sz="1000" dirty="0">
                <a:latin typeface="+mn-lt"/>
              </a:rPr>
              <a:t>IBM Watson Code Assistant: </a:t>
            </a:r>
            <a:r>
              <a:rPr lang="en-US" sz="1000" dirty="0">
                <a:latin typeface="+mn-lt"/>
                <a:hlinkClick r:id="rId7"/>
              </a:rPr>
              <a:t>https://www.ibm.com/products/watson-code-assistant?utm_content=SRCWW&amp;p1=Search&amp;p4=43700076335928581&amp;p5=p&amp;gclid=Cj0KCQjwsIejBhDOARIsANYqkD318ffQX0g0H3l8guGXu5gUomXPPVLd44zmqZYOf4jv6XzGGsX0BfwaAjPSEALw_wcB&amp;gclsrc=aw.ds</a:t>
            </a:r>
            <a:endParaRPr lang="en-US" sz="100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b="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0" dirty="0">
                <a:latin typeface="+mn-lt"/>
              </a:rPr>
              <a:t>Red Hat and General Motors Collaborate to Trailblaze the Future of Software-Defined Vehicles: </a:t>
            </a:r>
            <a:r>
              <a:rPr lang="en-US" sz="1000" dirty="0">
                <a:latin typeface="+mn-lt"/>
                <a:hlinkClick r:id="rId8"/>
              </a:rPr>
              <a:t>https://www.redhat.com/en/about/press-releases/red-hat-and-general-motors-collaborate-trailblaze-future-software-defined-vehicles</a:t>
            </a:r>
            <a:endParaRPr lang="en-US" sz="1000"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dirty="0"/>
          </a:p>
        </p:txBody>
      </p:sp>
    </p:spTree>
    <p:extLst>
      <p:ext uri="{BB962C8B-B14F-4D97-AF65-F5344CB8AC3E}">
        <p14:creationId xmlns:p14="http://schemas.microsoft.com/office/powerpoint/2010/main" val="3719433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000" kern="100" dirty="0">
                <a:latin typeface="+mn-lt"/>
                <a:ea typeface="Calibri" panose="020F0502020204030204" pitchFamily="34" charset="0"/>
                <a:cs typeface="Times New Roman" panose="02020603050405020304" pitchFamily="18" charset="0"/>
              </a:rPr>
              <a:t>Clients are working with IBM to co-create outcomes with data in the following areas of business:</a:t>
            </a:r>
            <a:endParaRPr lang="en-US" sz="1000"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000"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000" b="1" kern="100" dirty="0">
                <a:effectLst/>
                <a:latin typeface="+mn-lt"/>
                <a:ea typeface="Calibri" panose="020F0502020204030204" pitchFamily="34" charset="0"/>
                <a:cs typeface="Times New Roman" panose="02020603050405020304" pitchFamily="18" charset="0"/>
              </a:rPr>
              <a:t>Digital Labor </a:t>
            </a:r>
            <a:r>
              <a:rPr lang="en-US" sz="1000" kern="100" dirty="0">
                <a:latin typeface="+mn-lt"/>
                <a:ea typeface="Calibri" panose="020F0502020204030204" pitchFamily="34" charset="0"/>
                <a:cs typeface="Times New Roman" panose="02020603050405020304" pitchFamily="18" charset="0"/>
              </a:rPr>
              <a:t>(</a:t>
            </a:r>
            <a:r>
              <a:rPr lang="en-US" sz="1000" kern="100" dirty="0">
                <a:effectLst/>
                <a:latin typeface="+mn-lt"/>
                <a:ea typeface="Calibri" panose="020F0502020204030204" pitchFamily="34" charset="0"/>
                <a:cs typeface="Times New Roman" panose="02020603050405020304" pitchFamily="18" charset="0"/>
              </a:rPr>
              <a:t>Customer care) - Client example: </a:t>
            </a:r>
            <a:r>
              <a:rPr lang="en-US" sz="1000" b="1" kern="100" dirty="0">
                <a:effectLst/>
                <a:latin typeface="+mn-lt"/>
                <a:ea typeface="Calibri" panose="020F0502020204030204" pitchFamily="34" charset="0"/>
                <a:cs typeface="Times New Roman" panose="02020603050405020304" pitchFamily="18" charset="0"/>
              </a:rPr>
              <a:t>Bradesco</a:t>
            </a:r>
            <a:r>
              <a:rPr lang="en-US" sz="1000" kern="100" dirty="0">
                <a:effectLst/>
                <a:latin typeface="+mn-lt"/>
                <a:ea typeface="Calibri" panose="020F0502020204030204" pitchFamily="34" charset="0"/>
                <a:cs typeface="Times New Roman" panose="02020603050405020304" pitchFamily="18" charset="0"/>
              </a:rPr>
              <a:t>, one of Brazil’s largest banks, </a:t>
            </a:r>
            <a:r>
              <a:rPr lang="en-US" sz="1000" kern="100" dirty="0">
                <a:latin typeface="+mn-lt"/>
                <a:ea typeface="Calibri" panose="020F0502020204030204" pitchFamily="34" charset="0"/>
                <a:cs typeface="Times New Roman" panose="02020603050405020304" pitchFamily="18" charset="0"/>
              </a:rPr>
              <a:t>automated their customer service answers with 95% accuracy</a:t>
            </a:r>
            <a:r>
              <a:rPr lang="en-US" sz="1000" kern="100" dirty="0">
                <a:effectLst/>
                <a:latin typeface="+mn-lt"/>
                <a:ea typeface="Calibri" panose="020F0502020204030204" pitchFamily="34" charset="0"/>
                <a:cs typeface="Times New Roman" panose="02020603050405020304" pitchFamily="18" charset="0"/>
              </a:rPr>
              <a:t> using Watson Assistant—answering 283,000 questions monthly and continuing to learn from feedback of over 10 million interactions</a:t>
            </a:r>
            <a:r>
              <a:rPr lang="en-US" sz="1000" dirty="0">
                <a:effectLst/>
                <a:latin typeface="+mn-lt"/>
                <a:ea typeface="Calibri" panose="020F0502020204030204" pitchFamily="34" charset="0"/>
                <a:cs typeface="Times New Roman" panose="02020603050405020304" pitchFamily="18" charset="0"/>
              </a:rPr>
              <a:t>. (</a:t>
            </a:r>
            <a:r>
              <a:rPr lang="en-US" sz="1000" u="sng" dirty="0">
                <a:solidFill>
                  <a:srgbClr val="0563C1"/>
                </a:solidFill>
                <a:effectLst/>
                <a:latin typeface="+mn-lt"/>
                <a:ea typeface="Calibri" panose="020F0502020204030204" pitchFamily="34" charset="0"/>
                <a:cs typeface="Times New Roman" panose="02020603050405020304" pitchFamily="18" charset="0"/>
                <a:hlinkClick r:id="rId3"/>
              </a:rPr>
              <a:t>ibm.com</a:t>
            </a:r>
            <a:r>
              <a:rPr lang="en-US" sz="1000" dirty="0">
                <a:effectLst/>
                <a:latin typeface="+mn-lt"/>
                <a:ea typeface="Calibri" panose="020F0502020204030204" pitchFamily="34" charset="0"/>
                <a:cs typeface="Times New Roman" panose="02020603050405020304" pitchFamily="18" charset="0"/>
              </a:rPr>
              <a:t>)</a:t>
            </a:r>
          </a:p>
          <a:p>
            <a:pPr marL="171450" marR="0" indent="-171450">
              <a:lnSpc>
                <a:spcPct val="107000"/>
              </a:lnSpc>
              <a:spcBef>
                <a:spcPts val="0"/>
              </a:spcBef>
              <a:spcAft>
                <a:spcPts val="0"/>
              </a:spcAft>
              <a:buFont typeface="Arial" panose="020B0604020202020204" pitchFamily="34" charset="0"/>
              <a:buChar char="•"/>
            </a:pPr>
            <a:endParaRPr lang="en-US" sz="1000"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000" b="1" kern="100" dirty="0">
                <a:effectLst/>
                <a:latin typeface="+mn-lt"/>
                <a:ea typeface="Calibri" panose="020F0502020204030204" pitchFamily="34" charset="0"/>
                <a:cs typeface="Times New Roman" panose="02020603050405020304" pitchFamily="18" charset="0"/>
              </a:rPr>
              <a:t>IT Automation </a:t>
            </a:r>
            <a:r>
              <a:rPr lang="en-US" sz="1000" kern="100" dirty="0">
                <a:effectLst/>
                <a:latin typeface="+mn-lt"/>
                <a:ea typeface="Calibri" panose="020F0502020204030204" pitchFamily="34" charset="0"/>
                <a:cs typeface="Times New Roman" panose="02020603050405020304" pitchFamily="18" charset="0"/>
              </a:rPr>
              <a:t>– Client example: </a:t>
            </a:r>
            <a:r>
              <a:rPr lang="en-US" sz="1000" b="1" kern="100" dirty="0">
                <a:effectLst/>
                <a:latin typeface="+mn-lt"/>
                <a:ea typeface="Calibri" panose="020F0502020204030204" pitchFamily="34" charset="0"/>
                <a:cs typeface="Times New Roman" panose="02020603050405020304" pitchFamily="18" charset="0"/>
              </a:rPr>
              <a:t>JB Hunt</a:t>
            </a:r>
            <a:r>
              <a:rPr lang="en-US" sz="1000" kern="100" dirty="0">
                <a:effectLst/>
                <a:latin typeface="+mn-lt"/>
                <a:ea typeface="Calibri" panose="020F0502020204030204" pitchFamily="34" charset="0"/>
                <a:cs typeface="Times New Roman" panose="02020603050405020304" pitchFamily="18" charset="0"/>
              </a:rPr>
              <a:t>, a Fortune 500 transportation leader, completed cloud migration in record time. Over the course of 12 months, Turbonomic executed nearly 2,000 resizing actions which—assuming manual intervention requires 20 minutes per action—freed up over 650 hours of the team’s time to focus on strategic initiatives. Use of Turbonomic can lead to 75% reduction in infrastructure refresh costs. (</a:t>
            </a:r>
            <a:r>
              <a:rPr lang="en-US" sz="1000" u="sng" kern="100" dirty="0">
                <a:solidFill>
                  <a:srgbClr val="0563C1"/>
                </a:solidFill>
                <a:effectLst/>
                <a:latin typeface="+mn-lt"/>
                <a:ea typeface="Calibri" panose="020F0502020204030204" pitchFamily="34" charset="0"/>
                <a:cs typeface="Times New Roman" panose="02020603050405020304" pitchFamily="18" charset="0"/>
                <a:hlinkClick r:id="rId4"/>
              </a:rPr>
              <a:t>ibm.com</a:t>
            </a:r>
            <a:r>
              <a:rPr lang="en-US" sz="1000" kern="100" dirty="0">
                <a:effectLst/>
                <a:latin typeface="+mn-lt"/>
                <a:ea typeface="Calibri" panose="020F0502020204030204" pitchFamily="34" charset="0"/>
                <a:cs typeface="Times New Roman" panose="02020603050405020304" pitchFamily="18" charset="0"/>
              </a:rPr>
              <a:t>)</a:t>
            </a:r>
          </a:p>
          <a:p>
            <a:pPr marL="171450" marR="0" indent="-171450">
              <a:lnSpc>
                <a:spcPct val="107000"/>
              </a:lnSpc>
              <a:spcBef>
                <a:spcPts val="0"/>
              </a:spcBef>
              <a:spcAft>
                <a:spcPts val="0"/>
              </a:spcAft>
              <a:buFont typeface="Arial" panose="020B0604020202020204" pitchFamily="34" charset="0"/>
              <a:buChar char="•"/>
            </a:pPr>
            <a:endParaRPr lang="en-US" sz="1000"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000" b="1" kern="100" dirty="0">
                <a:effectLst/>
                <a:latin typeface="+mn-lt"/>
                <a:ea typeface="Calibri" panose="020F0502020204030204" pitchFamily="34" charset="0"/>
                <a:cs typeface="Times New Roman" panose="02020603050405020304" pitchFamily="18" charset="0"/>
              </a:rPr>
              <a:t>Security</a:t>
            </a:r>
            <a:r>
              <a:rPr lang="en-US" sz="1000" kern="100" dirty="0">
                <a:effectLst/>
                <a:latin typeface="+mn-lt"/>
                <a:ea typeface="Calibri" panose="020F0502020204030204" pitchFamily="34" charset="0"/>
                <a:cs typeface="Times New Roman" panose="02020603050405020304" pitchFamily="18" charset="0"/>
              </a:rPr>
              <a:t> – Client example: </a:t>
            </a:r>
            <a:r>
              <a:rPr lang="en-US" sz="1000" b="1" kern="100" dirty="0">
                <a:effectLst/>
                <a:latin typeface="+mn-lt"/>
                <a:ea typeface="Calibri" panose="020F0502020204030204" pitchFamily="34" charset="0"/>
                <a:cs typeface="Times New Roman" panose="02020603050405020304" pitchFamily="18" charset="0"/>
              </a:rPr>
              <a:t>Andritz</a:t>
            </a:r>
            <a:r>
              <a:rPr lang="en-US" sz="1000" kern="100" dirty="0">
                <a:effectLst/>
                <a:latin typeface="+mn-lt"/>
                <a:ea typeface="Calibri" panose="020F0502020204030204" pitchFamily="34" charset="0"/>
                <a:cs typeface="Times New Roman" panose="02020603050405020304" pitchFamily="18" charset="0"/>
              </a:rPr>
              <a:t>, a global manufacturer, saw a sharp increase in threats to their business. In less than six months after engaging with IBM Security, the company had a new, comprehensive security services solution – gaining 100% visibility across their network, processing millions of events across their platform daily. (</a:t>
            </a:r>
            <a:r>
              <a:rPr lang="en-US" sz="1000" u="sng" kern="100" dirty="0">
                <a:solidFill>
                  <a:srgbClr val="0563C1"/>
                </a:solidFill>
                <a:effectLst/>
                <a:latin typeface="+mn-lt"/>
                <a:ea typeface="Calibri" panose="020F0502020204030204" pitchFamily="34" charset="0"/>
                <a:cs typeface="Times New Roman" panose="02020603050405020304" pitchFamily="18" charset="0"/>
                <a:hlinkClick r:id="rId5"/>
              </a:rPr>
              <a:t>ibm.com</a:t>
            </a:r>
            <a:r>
              <a:rPr lang="en-US" sz="1000" kern="100" dirty="0">
                <a:effectLst/>
                <a:latin typeface="+mn-lt"/>
                <a:ea typeface="Calibri" panose="020F0502020204030204" pitchFamily="34" charset="0"/>
                <a:cs typeface="Times New Roman" panose="02020603050405020304" pitchFamily="18" charset="0"/>
              </a:rPr>
              <a:t>) </a:t>
            </a:r>
          </a:p>
          <a:p>
            <a:pPr marL="171450" marR="0" indent="-171450">
              <a:lnSpc>
                <a:spcPct val="107000"/>
              </a:lnSpc>
              <a:spcBef>
                <a:spcPts val="0"/>
              </a:spcBef>
              <a:spcAft>
                <a:spcPts val="0"/>
              </a:spcAft>
              <a:buFont typeface="Arial" panose="020B0604020202020204" pitchFamily="34" charset="0"/>
              <a:buChar char="•"/>
            </a:pPr>
            <a:endParaRPr lang="en-US" sz="1000"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000" b="1" kern="100" dirty="0">
                <a:effectLst/>
                <a:latin typeface="+mn-lt"/>
                <a:ea typeface="Calibri" panose="020F0502020204030204" pitchFamily="34" charset="0"/>
                <a:cs typeface="Times New Roman" panose="02020603050405020304" pitchFamily="18" charset="0"/>
              </a:rPr>
              <a:t>Sustainability</a:t>
            </a:r>
            <a:r>
              <a:rPr lang="en-US" sz="1000" kern="100" dirty="0">
                <a:effectLst/>
                <a:latin typeface="+mn-lt"/>
                <a:ea typeface="Calibri" panose="020F0502020204030204" pitchFamily="34" charset="0"/>
                <a:cs typeface="Times New Roman" panose="02020603050405020304" pitchFamily="18" charset="0"/>
              </a:rPr>
              <a:t> – Client example: </a:t>
            </a:r>
            <a:r>
              <a:rPr lang="en-US" sz="1000" b="1" kern="100" dirty="0">
                <a:effectLst/>
                <a:latin typeface="+mn-lt"/>
                <a:ea typeface="Calibri" panose="020F0502020204030204" pitchFamily="34" charset="0"/>
                <a:cs typeface="Times New Roman" panose="02020603050405020304" pitchFamily="18" charset="0"/>
              </a:rPr>
              <a:t>Celestica</a:t>
            </a:r>
            <a:r>
              <a:rPr lang="en-US" sz="1000" kern="100" dirty="0">
                <a:effectLst/>
                <a:latin typeface="+mn-lt"/>
                <a:ea typeface="Calibri" panose="020F0502020204030204" pitchFamily="34" charset="0"/>
                <a:cs typeface="Times New Roman" panose="02020603050405020304" pitchFamily="18" charset="0"/>
              </a:rPr>
              <a:t>, a global manufacturer, is making significant progress on reducing greenhouse gas emissions – 63% since 2019. Each site can input their data into IBM Envizi ESG Suite and have it compiled and transformed into usable outputs – alleviating many data management errors. (</a:t>
            </a:r>
            <a:r>
              <a:rPr lang="en-US" sz="1000" u="sng" kern="100" dirty="0">
                <a:solidFill>
                  <a:srgbClr val="0563C1"/>
                </a:solidFill>
                <a:effectLst/>
                <a:latin typeface="+mn-lt"/>
                <a:ea typeface="Calibri" panose="020F0502020204030204" pitchFamily="34" charset="0"/>
                <a:cs typeface="Times New Roman" panose="02020603050405020304" pitchFamily="18" charset="0"/>
                <a:hlinkClick r:id="rId6"/>
              </a:rPr>
              <a:t>ibm.com</a:t>
            </a:r>
            <a:r>
              <a:rPr lang="en-US" sz="1000" kern="100" dirty="0">
                <a:effectLst/>
                <a:latin typeface="+mn-lt"/>
                <a:ea typeface="Calibri" panose="020F0502020204030204" pitchFamily="34" charset="0"/>
                <a:cs typeface="Times New Roman" panose="02020603050405020304" pitchFamily="18" charset="0"/>
              </a:rPr>
              <a:t>)</a:t>
            </a:r>
          </a:p>
          <a:p>
            <a:pPr marL="171450" marR="0" indent="-171450">
              <a:lnSpc>
                <a:spcPct val="107000"/>
              </a:lnSpc>
              <a:spcBef>
                <a:spcPts val="0"/>
              </a:spcBef>
              <a:spcAft>
                <a:spcPts val="0"/>
              </a:spcAft>
              <a:buFont typeface="Arial" panose="020B0604020202020204" pitchFamily="34" charset="0"/>
              <a:buChar char="•"/>
            </a:pPr>
            <a:endParaRPr lang="en-US" sz="1000"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000" b="1" kern="100" dirty="0">
                <a:effectLst/>
                <a:latin typeface="+mn-lt"/>
                <a:ea typeface="Calibri" panose="020F0502020204030204" pitchFamily="34" charset="0"/>
                <a:cs typeface="Times New Roman" panose="02020603050405020304" pitchFamily="18" charset="0"/>
              </a:rPr>
              <a:t>Modernization</a:t>
            </a:r>
            <a:r>
              <a:rPr lang="en-US" sz="1000" kern="100" dirty="0">
                <a:effectLst/>
                <a:latin typeface="+mn-lt"/>
                <a:ea typeface="Calibri" panose="020F0502020204030204" pitchFamily="34" charset="0"/>
                <a:cs typeface="Times New Roman" panose="02020603050405020304" pitchFamily="18" charset="0"/>
              </a:rPr>
              <a:t> – Client example: Partnered with </a:t>
            </a:r>
            <a:r>
              <a:rPr lang="en-US" sz="1000" b="1" kern="100" dirty="0">
                <a:effectLst/>
                <a:latin typeface="+mn-lt"/>
                <a:ea typeface="Calibri" panose="020F0502020204030204" pitchFamily="34" charset="0"/>
                <a:cs typeface="Times New Roman" panose="02020603050405020304" pitchFamily="18" charset="0"/>
              </a:rPr>
              <a:t>Etihad Airways</a:t>
            </a:r>
            <a:r>
              <a:rPr lang="en-US" sz="1000" kern="100" dirty="0">
                <a:effectLst/>
                <a:latin typeface="+mn-lt"/>
                <a:ea typeface="Calibri" panose="020F0502020204030204" pitchFamily="34" charset="0"/>
                <a:cs typeface="Times New Roman" panose="02020603050405020304" pitchFamily="18" charset="0"/>
              </a:rPr>
              <a:t> on an ambitious digitization project making airport check-ins fast and easy. Did not need to start from scratch. Using IBM DevOps on IBM Cloud cut their anticipated delivery time for the web check-in application from nine months to just 15 weeks. (</a:t>
            </a:r>
            <a:r>
              <a:rPr lang="en-US" sz="1000" u="sng" kern="100" dirty="0">
                <a:solidFill>
                  <a:srgbClr val="0563C1"/>
                </a:solidFill>
                <a:effectLst/>
                <a:latin typeface="+mn-lt"/>
                <a:ea typeface="Calibri" panose="020F0502020204030204" pitchFamily="34" charset="0"/>
                <a:cs typeface="Times New Roman" panose="02020603050405020304" pitchFamily="18" charset="0"/>
                <a:hlinkClick r:id="rId7"/>
              </a:rPr>
              <a:t>ibm.com</a:t>
            </a:r>
            <a:r>
              <a:rPr lang="en-US" sz="1000" kern="100" dirty="0">
                <a:effectLst/>
                <a:latin typeface="+mn-lt"/>
                <a:ea typeface="Calibri" panose="020F0502020204030204" pitchFamily="34" charset="0"/>
                <a:cs typeface="Times New Roman" panose="02020603050405020304" pitchFamily="18" charset="0"/>
              </a:rPr>
              <a:t>)</a:t>
            </a:r>
          </a:p>
          <a:p>
            <a:endParaRPr lang="en-US" sz="1000" b="1" dirty="0">
              <a:latin typeface="+mn-lt"/>
            </a:endParaRPr>
          </a:p>
          <a:p>
            <a:r>
              <a:rPr lang="en-US" sz="1000" b="1" dirty="0">
                <a:latin typeface="+mn-lt"/>
              </a:rPr>
              <a:t>Sources:</a:t>
            </a:r>
          </a:p>
          <a:p>
            <a:endParaRPr lang="en-US" sz="1000" b="1" dirty="0">
              <a:latin typeface="+mn-lt"/>
            </a:endParaRPr>
          </a:p>
          <a:p>
            <a:pPr marL="171450" indent="-171450">
              <a:buFont typeface="Arial" panose="020B0604020202020204" pitchFamily="34" charset="0"/>
              <a:buChar char="•"/>
            </a:pPr>
            <a:r>
              <a:rPr lang="en-US" sz="1000" dirty="0">
                <a:latin typeface="+mn-lt"/>
              </a:rPr>
              <a:t>Bradesco client story: </a:t>
            </a:r>
            <a:r>
              <a:rPr lang="en-US" sz="1000" dirty="0">
                <a:latin typeface="+mn-lt"/>
                <a:hlinkClick r:id="rId3"/>
              </a:rPr>
              <a:t>https://www.ibm.com/watson/stories/Bradesco</a:t>
            </a:r>
            <a:endParaRPr lang="en-US" sz="1000" dirty="0">
              <a:latin typeface="+mn-lt"/>
            </a:endParaRPr>
          </a:p>
          <a:p>
            <a:pPr marL="171450" indent="-171450">
              <a:buFont typeface="Arial" panose="020B0604020202020204" pitchFamily="34" charset="0"/>
              <a:buChar char="•"/>
            </a:pPr>
            <a:endParaRPr lang="en-US" sz="1000" dirty="0">
              <a:latin typeface="+mn-lt"/>
            </a:endParaRPr>
          </a:p>
          <a:p>
            <a:pPr marL="171450" indent="-171450">
              <a:buFont typeface="Arial" panose="020B0604020202020204" pitchFamily="34" charset="0"/>
              <a:buChar char="•"/>
            </a:pPr>
            <a:r>
              <a:rPr lang="en-US" sz="1000" dirty="0">
                <a:latin typeface="+mn-lt"/>
              </a:rPr>
              <a:t>JB Hunt client story: </a:t>
            </a:r>
            <a:r>
              <a:rPr lang="en-US" sz="1000" dirty="0">
                <a:latin typeface="+mn-lt"/>
                <a:hlinkClick r:id="rId4"/>
              </a:rPr>
              <a:t>https://www.ibm.com/case-studies/jb-hunt</a:t>
            </a:r>
            <a:endParaRPr lang="en-US" sz="1000" dirty="0">
              <a:latin typeface="+mn-lt"/>
            </a:endParaRPr>
          </a:p>
          <a:p>
            <a:pPr marL="171450" indent="-171450">
              <a:buFont typeface="Arial" panose="020B0604020202020204" pitchFamily="34" charset="0"/>
              <a:buChar char="•"/>
            </a:pPr>
            <a:endParaRPr lang="en-US" sz="1000" dirty="0">
              <a:latin typeface="+mn-lt"/>
            </a:endParaRPr>
          </a:p>
          <a:p>
            <a:pPr marL="171450" indent="-171450">
              <a:buFont typeface="Arial" panose="020B0604020202020204" pitchFamily="34" charset="0"/>
              <a:buChar char="•"/>
            </a:pPr>
            <a:r>
              <a:rPr lang="en-US" sz="1000" dirty="0">
                <a:latin typeface="+mn-lt"/>
              </a:rPr>
              <a:t>Andritz client story: </a:t>
            </a:r>
            <a:r>
              <a:rPr lang="en-US" sz="1000" dirty="0">
                <a:latin typeface="+mn-lt"/>
                <a:hlinkClick r:id="rId5"/>
              </a:rPr>
              <a:t>https://www.ibm.com/case-studies/andritz/</a:t>
            </a:r>
            <a:endParaRPr lang="en-US" sz="1000" dirty="0">
              <a:latin typeface="+mn-lt"/>
            </a:endParaRPr>
          </a:p>
          <a:p>
            <a:pPr marL="171450" indent="-171450">
              <a:buFont typeface="Arial" panose="020B0604020202020204" pitchFamily="34" charset="0"/>
              <a:buChar char="•"/>
            </a:pPr>
            <a:endParaRPr lang="en-US" sz="1000" dirty="0">
              <a:latin typeface="+mn-lt"/>
            </a:endParaRPr>
          </a:p>
          <a:p>
            <a:pPr marL="171450" indent="-171450">
              <a:buFont typeface="Arial" panose="020B0604020202020204" pitchFamily="34" charset="0"/>
              <a:buChar char="•"/>
            </a:pPr>
            <a:r>
              <a:rPr lang="en-US" sz="1000" dirty="0">
                <a:latin typeface="+mn-lt"/>
              </a:rPr>
              <a:t>Celestica client story: </a:t>
            </a:r>
            <a:r>
              <a:rPr lang="en-US" sz="1000" dirty="0">
                <a:latin typeface="+mn-lt"/>
                <a:hlinkClick r:id="rId6"/>
              </a:rPr>
              <a:t>https://www.ibm.com/case-studies/celestica</a:t>
            </a:r>
            <a:endParaRPr lang="en-US" sz="1000" dirty="0">
              <a:latin typeface="+mn-lt"/>
            </a:endParaRPr>
          </a:p>
          <a:p>
            <a:pPr marL="171450" indent="-171450">
              <a:buFont typeface="Arial" panose="020B0604020202020204" pitchFamily="34" charset="0"/>
              <a:buChar char="•"/>
            </a:pPr>
            <a:endParaRPr lang="en-US" sz="1000" dirty="0">
              <a:latin typeface="+mn-lt"/>
            </a:endParaRPr>
          </a:p>
          <a:p>
            <a:pPr marL="171450" indent="-171450">
              <a:buFont typeface="Arial" panose="020B0604020202020204" pitchFamily="34" charset="0"/>
              <a:buChar char="•"/>
            </a:pPr>
            <a:r>
              <a:rPr lang="en-US" sz="1000" dirty="0">
                <a:latin typeface="+mn-lt"/>
              </a:rPr>
              <a:t>Etihad client story: </a:t>
            </a:r>
            <a:r>
              <a:rPr lang="en-US" sz="1000" dirty="0">
                <a:latin typeface="+mn-lt"/>
                <a:hlinkClick r:id="rId7"/>
              </a:rPr>
              <a:t>https://www.ibm.com/case-studies/etihad-airways-ibm-cloud/</a:t>
            </a:r>
            <a:endParaRPr lang="en-US" sz="1000"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17</a:t>
            </a:fld>
            <a:endParaRPr lang="en-US" dirty="0"/>
          </a:p>
        </p:txBody>
      </p:sp>
    </p:spTree>
    <p:extLst>
      <p:ext uri="{BB962C8B-B14F-4D97-AF65-F5344CB8AC3E}">
        <p14:creationId xmlns:p14="http://schemas.microsoft.com/office/powerpoint/2010/main" val="3114762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sz="1000" kern="100" dirty="0">
                <a:effectLst/>
                <a:latin typeface="+mn-lt"/>
                <a:ea typeface="Calibri" panose="020F0502020204030204" pitchFamily="34" charset="0"/>
                <a:cs typeface="Times New Roman" panose="02020603050405020304" pitchFamily="18" charset="0"/>
              </a:rPr>
              <a:t>The world is moving. Business have gone from treating </a:t>
            </a:r>
            <a:r>
              <a:rPr lang="en-US" sz="1000" dirty="0">
                <a:effectLst/>
                <a:latin typeface="+mn-lt"/>
                <a:ea typeface="IBM Plex Sans Light" panose="020B0403050203000203" pitchFamily="34" charset="0"/>
                <a:cs typeface="IBM Plex Sans Light" panose="020B0403050203000203" pitchFamily="34" charset="0"/>
              </a:rPr>
              <a:t>artificial intelligence (AI) </a:t>
            </a:r>
            <a:r>
              <a:rPr lang="en-US" sz="1000" kern="100" dirty="0">
                <a:effectLst/>
                <a:latin typeface="+mn-lt"/>
                <a:ea typeface="Calibri" panose="020F0502020204030204" pitchFamily="34" charset="0"/>
                <a:cs typeface="Times New Roman" panose="02020603050405020304" pitchFamily="18" charset="0"/>
              </a:rPr>
              <a:t>as an add-on or a feature of their business processes to an “AI-first” approach, where AI is at the core of their approach. Now is the moment for IBM to lead and to discuss an AI strategy with clients.</a:t>
            </a:r>
            <a:endParaRPr lang="en-US" sz="1000" dirty="0">
              <a:latin typeface="+mn-lt"/>
            </a:endParaRPr>
          </a:p>
          <a:p>
            <a:endParaRPr lang="en-US" sz="1000"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18</a:t>
            </a:fld>
            <a:endParaRPr lang="en-US" dirty="0"/>
          </a:p>
        </p:txBody>
      </p:sp>
    </p:spTree>
    <p:extLst>
      <p:ext uri="{BB962C8B-B14F-4D97-AF65-F5344CB8AC3E}">
        <p14:creationId xmlns:p14="http://schemas.microsoft.com/office/powerpoint/2010/main" val="2092160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a:defRPr/>
            </a:pPr>
            <a:r>
              <a:rPr lang="en-US" sz="1000" kern="100" dirty="0">
                <a:effectLst/>
                <a:latin typeface="+mn-lt"/>
                <a:ea typeface="Calibri" panose="020F0502020204030204" pitchFamily="34" charset="0"/>
                <a:cs typeface="Times New Roman" panose="02020603050405020304" pitchFamily="18" charset="0"/>
              </a:rPr>
              <a:t>What are you waiting for? </a:t>
            </a:r>
            <a:r>
              <a:rPr lang="en-US" sz="1000" dirty="0">
                <a:effectLst/>
                <a:latin typeface="+mn-lt"/>
                <a:ea typeface="IBM Plex Sans Light" panose="020B0403050203000203" pitchFamily="34" charset="0"/>
                <a:cs typeface="IBM Plex Sans Light" panose="020B0403050203000203" pitchFamily="34" charset="0"/>
              </a:rPr>
              <a:t>— N</a:t>
            </a:r>
            <a:r>
              <a:rPr lang="en-US" sz="1000" kern="100" dirty="0">
                <a:effectLst/>
                <a:latin typeface="+mn-lt"/>
                <a:ea typeface="Calibri" panose="020F0502020204030204" pitchFamily="34" charset="0"/>
                <a:cs typeface="Times New Roman" panose="02020603050405020304" pitchFamily="18" charset="0"/>
              </a:rPr>
              <a:t>othing! </a:t>
            </a:r>
            <a:r>
              <a:rPr lang="en-US" sz="1000" dirty="0">
                <a:solidFill>
                  <a:srgbClr val="000000"/>
                </a:solidFill>
                <a:effectLst/>
                <a:latin typeface="+mn-lt"/>
                <a:ea typeface="IBM Plex Sans Light" panose="020B0403050203000203" pitchFamily="34" charset="0"/>
                <a:cs typeface="IBM Plex Sans Light" panose="020B0403050203000203" pitchFamily="34" charset="0"/>
              </a:rPr>
              <a:t>Put </a:t>
            </a:r>
            <a:r>
              <a:rPr lang="en-US" sz="1000" dirty="0">
                <a:effectLst/>
                <a:latin typeface="+mn-lt"/>
                <a:ea typeface="IBM Plex Sans Light" panose="020B0403050203000203" pitchFamily="34" charset="0"/>
                <a:cs typeface="IBM Plex Sans Light" panose="020B0403050203000203" pitchFamily="34" charset="0"/>
              </a:rPr>
              <a:t>artificial intelligence (AI) </a:t>
            </a:r>
            <a:r>
              <a:rPr lang="en-US" sz="1000" dirty="0">
                <a:solidFill>
                  <a:srgbClr val="000000"/>
                </a:solidFill>
                <a:effectLst/>
                <a:latin typeface="+mn-lt"/>
                <a:ea typeface="IBM Plex Sans Light" panose="020B0403050203000203" pitchFamily="34" charset="0"/>
                <a:cs typeface="IBM Plex Sans Light" panose="020B0403050203000203" pitchFamily="34" charset="0"/>
              </a:rPr>
              <a:t>to work with </a:t>
            </a:r>
            <a:r>
              <a:rPr lang="en-US" sz="1000" kern="100" dirty="0">
                <a:latin typeface="+mn-lt"/>
                <a:ea typeface="Calibri" panose="020F0502020204030204" pitchFamily="34" charset="0"/>
                <a:cs typeface="Times New Roman" panose="02020603050405020304" pitchFamily="18" charset="0"/>
              </a:rPr>
              <a:t>w</a:t>
            </a:r>
            <a:r>
              <a:rPr lang="en-US" sz="1000" dirty="0">
                <a:latin typeface="+mn-lt"/>
              </a:rPr>
              <a:t>atsonx.</a:t>
            </a: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IBM ha</a:t>
            </a:r>
            <a:r>
              <a:rPr lang="en-US" sz="1000" kern="100" dirty="0">
                <a:latin typeface="+mn-lt"/>
                <a:ea typeface="Calibri" panose="020F0502020204030204" pitchFamily="34" charset="0"/>
                <a:cs typeface="Times New Roman" panose="02020603050405020304" pitchFamily="18" charset="0"/>
              </a:rPr>
              <a:t>s the</a:t>
            </a:r>
            <a:r>
              <a:rPr lang="en-US" sz="1000" kern="100" dirty="0">
                <a:effectLst/>
                <a:latin typeface="+mn-lt"/>
                <a:ea typeface="Calibri" panose="020F0502020204030204" pitchFamily="34" charset="0"/>
                <a:cs typeface="Times New Roman" panose="02020603050405020304" pitchFamily="18" charset="0"/>
              </a:rPr>
              <a:t> best platform for AI for business of anyone in the world. As of now, </a:t>
            </a:r>
            <a:r>
              <a:rPr lang="en-US" sz="1000" kern="100" dirty="0">
                <a:latin typeface="+mn-lt"/>
                <a:ea typeface="Calibri" panose="020F0502020204030204" pitchFamily="34" charset="0"/>
                <a:cs typeface="Times New Roman" panose="02020603050405020304" pitchFamily="18" charset="0"/>
              </a:rPr>
              <a:t>IBM is p</a:t>
            </a:r>
            <a:r>
              <a:rPr lang="en-US" sz="1000" kern="100" dirty="0">
                <a:effectLst/>
                <a:latin typeface="+mn-lt"/>
                <a:ea typeface="Calibri" panose="020F0502020204030204" pitchFamily="34" charset="0"/>
                <a:cs typeface="Times New Roman" panose="02020603050405020304" pitchFamily="18" charset="0"/>
              </a:rPr>
              <a:t>lanning its technology roadmap to 2030. </a:t>
            </a:r>
            <a:r>
              <a:rPr lang="en-US" sz="1000" kern="100" dirty="0">
                <a:latin typeface="+mn-lt"/>
                <a:ea typeface="Calibri" panose="020F0502020204030204" pitchFamily="34" charset="0"/>
                <a:cs typeface="Times New Roman" panose="02020603050405020304" pitchFamily="18" charset="0"/>
              </a:rPr>
              <a:t>IBM’s Technology Atlas</a:t>
            </a:r>
            <a:r>
              <a:rPr lang="en-US" sz="1000" kern="100" dirty="0">
                <a:effectLst/>
                <a:latin typeface="+mn-lt"/>
                <a:ea typeface="Calibri" panose="020F0502020204030204" pitchFamily="34" charset="0"/>
                <a:cs typeface="Times New Roman" panose="02020603050405020304" pitchFamily="18" charset="0"/>
              </a:rPr>
              <a:t> explains different components of the AI strategy for the next 5-10 years. Learn more about all of IBM Technology Atlas at: </a:t>
            </a:r>
            <a:r>
              <a:rPr lang="en-US" sz="1000" kern="100" dirty="0">
                <a:effectLst/>
                <a:latin typeface="+mn-lt"/>
                <a:ea typeface="Calibri" panose="020F0502020204030204" pitchFamily="34" charset="0"/>
                <a:cs typeface="Times New Roman" panose="02020603050405020304" pitchFamily="18" charset="0"/>
                <a:hlinkClick r:id="rId3"/>
              </a:rPr>
              <a:t>https://www.ibm.com/roadmaps</a:t>
            </a:r>
            <a:r>
              <a:rPr lang="en-US" sz="1000" kern="100" dirty="0">
                <a:effectLst/>
                <a:latin typeface="+mn-lt"/>
                <a:ea typeface="Calibri" panose="020F0502020204030204" pitchFamily="34" charset="0"/>
                <a:cs typeface="Times New Roman" panose="02020603050405020304" pitchFamily="18" charset="0"/>
              </a:rPr>
              <a:t>.</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kern="100" dirty="0">
                <a:latin typeface="+mn-lt"/>
                <a:ea typeface="Calibri" panose="020F0502020204030204" pitchFamily="34" charset="0"/>
                <a:cs typeface="Times New Roman" panose="02020603050405020304" pitchFamily="18" charset="0"/>
              </a:rPr>
              <a:t>T</a:t>
            </a:r>
            <a:r>
              <a:rPr lang="en-US" sz="1000" kern="100" dirty="0">
                <a:effectLst/>
                <a:latin typeface="+mn-lt"/>
                <a:ea typeface="Calibri" panose="020F0502020204030204" pitchFamily="34" charset="0"/>
                <a:cs typeface="Times New Roman" panose="02020603050405020304" pitchFamily="18" charset="0"/>
              </a:rPr>
              <a:t>his is a unique moment </a:t>
            </a:r>
            <a:r>
              <a:rPr lang="en-US" sz="1000" kern="100" dirty="0">
                <a:latin typeface="+mn-lt"/>
                <a:ea typeface="Calibri" panose="020F0502020204030204" pitchFamily="34" charset="0"/>
                <a:cs typeface="Times New Roman" panose="02020603050405020304" pitchFamily="18" charset="0"/>
              </a:rPr>
              <a:t>in </a:t>
            </a:r>
            <a:r>
              <a:rPr lang="en-US" sz="1000" kern="100" dirty="0">
                <a:effectLst/>
                <a:latin typeface="+mn-lt"/>
                <a:ea typeface="Calibri" panose="020F0502020204030204" pitchFamily="34" charset="0"/>
                <a:cs typeface="Times New Roman" panose="02020603050405020304" pitchFamily="18" charset="0"/>
              </a:rPr>
              <a:t>IBM's history.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How IBM engages with clients is going to be done in two big ways to start. First, is client engineering. IBM has built huge capability in client engineering to focus on </a:t>
            </a:r>
            <a:r>
              <a:rPr lang="en-US" sz="1000" kern="100" dirty="0">
                <a:latin typeface="+mn-lt"/>
                <a:ea typeface="Calibri" panose="020F0502020204030204" pitchFamily="34" charset="0"/>
                <a:cs typeface="Times New Roman" panose="02020603050405020304" pitchFamily="18" charset="0"/>
              </a:rPr>
              <a:t>w</a:t>
            </a:r>
            <a:r>
              <a:rPr lang="en-US" sz="1000" dirty="0">
                <a:latin typeface="+mn-lt"/>
              </a:rPr>
              <a:t>atsonx</a:t>
            </a:r>
            <a:r>
              <a:rPr lang="en-US" sz="1000" kern="100" dirty="0">
                <a:effectLst/>
                <a:latin typeface="+mn-lt"/>
                <a:ea typeface="Calibri" panose="020F0502020204030204" pitchFamily="34" charset="0"/>
                <a:cs typeface="Times New Roman" panose="02020603050405020304" pitchFamily="18" charset="0"/>
              </a:rPr>
              <a:t> and foundation models. Secondly, </a:t>
            </a:r>
            <a:r>
              <a:rPr lang="en-US" sz="1000" kern="100" dirty="0">
                <a:latin typeface="+mn-lt"/>
                <a:ea typeface="Calibri" panose="020F0502020204030204" pitchFamily="34" charset="0"/>
                <a:cs typeface="Times New Roman" panose="02020603050405020304" pitchFamily="18" charset="0"/>
              </a:rPr>
              <a:t>i</a:t>
            </a:r>
            <a:r>
              <a:rPr lang="en-US" sz="1000" kern="100" dirty="0">
                <a:effectLst/>
                <a:latin typeface="+mn-lt"/>
                <a:ea typeface="Calibri" panose="020F0502020204030204" pitchFamily="34" charset="0"/>
                <a:cs typeface="Times New Roman" panose="02020603050405020304" pitchFamily="18" charset="0"/>
              </a:rPr>
              <a:t>s IBM Consulting. IBM Consulting has done a lot of work on how IBM brings </a:t>
            </a:r>
            <a:r>
              <a:rPr lang="en-US" sz="1000" kern="100" dirty="0">
                <a:latin typeface="+mn-lt"/>
                <a:ea typeface="Calibri" panose="020F0502020204030204" pitchFamily="34" charset="0"/>
                <a:cs typeface="Times New Roman" panose="02020603050405020304" pitchFamily="18" charset="0"/>
              </a:rPr>
              <a:t>w</a:t>
            </a:r>
            <a:r>
              <a:rPr lang="en-US" sz="1000" dirty="0">
                <a:latin typeface="+mn-lt"/>
              </a:rPr>
              <a:t>atsonx </a:t>
            </a:r>
            <a:r>
              <a:rPr lang="en-US" sz="1000" kern="100" dirty="0">
                <a:effectLst/>
                <a:latin typeface="+mn-lt"/>
                <a:ea typeface="Calibri" panose="020F0502020204030204" pitchFamily="34" charset="0"/>
                <a:cs typeface="Times New Roman" panose="02020603050405020304" pitchFamily="18" charset="0"/>
              </a:rPr>
              <a:t>foundation models to life with clients.</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latin typeface="+mn-lt"/>
              <a:ea typeface="Calibri" panose="020F0502020204030204" pitchFamily="34" charset="0"/>
              <a:cs typeface="Times New Roman" panose="02020603050405020304" pitchFamily="18" charset="0"/>
            </a:endParaRPr>
          </a:p>
          <a:p>
            <a:r>
              <a:rPr lang="en-US" sz="1000" b="1" dirty="0">
                <a:latin typeface="+mn-lt"/>
              </a:rPr>
              <a:t>Notes:</a:t>
            </a:r>
          </a:p>
          <a:p>
            <a:endParaRPr lang="en-US" sz="1000" kern="100" dirty="0">
              <a:effectLst/>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Foundation models </a:t>
            </a:r>
            <a:r>
              <a:rPr lang="en-US" sz="1000" dirty="0">
                <a:latin typeface="+mn-lt"/>
              </a:rPr>
              <a:t>are typically built using a specific kind of neural network architecture, called a transformer, which is designed to generate sequences of related data elements (for example, like a sentence). </a:t>
            </a:r>
          </a:p>
          <a:p>
            <a:pPr marL="171450" indent="-171450">
              <a:buFont typeface="Arial" panose="020B0604020202020204" pitchFamily="34" charset="0"/>
              <a:buChar char="•"/>
            </a:pPr>
            <a:endParaRPr lang="en-US" sz="1000" b="0" dirty="0">
              <a:effectLst/>
              <a:latin typeface="+mn-lt"/>
              <a:ea typeface="Calibri" panose="020F0502020204030204" pitchFamily="34" charset="0"/>
              <a:cs typeface="Times New Roman" panose="02020603050405020304" pitchFamily="18" charset="0"/>
            </a:endParaRPr>
          </a:p>
          <a:p>
            <a:pPr marL="171450" indent="-171450">
              <a:lnSpc>
                <a:spcPct val="107000"/>
              </a:lnSpc>
              <a:buFont typeface="Arial" panose="020B0604020202020204" pitchFamily="34" charset="0"/>
              <a:buChar char="•"/>
            </a:pPr>
            <a:r>
              <a:rPr lang="en-US" sz="1000" b="0" dirty="0">
                <a:latin typeface="+mn-lt"/>
              </a:rPr>
              <a:t>A </a:t>
            </a:r>
            <a:r>
              <a:rPr lang="en-US" sz="1000" b="1" dirty="0">
                <a:latin typeface="+mn-lt"/>
              </a:rPr>
              <a:t>transformer</a:t>
            </a:r>
            <a:r>
              <a:rPr lang="en-US" sz="1000" b="0" dirty="0">
                <a:latin typeface="+mn-lt"/>
              </a:rPr>
              <a:t> </a:t>
            </a:r>
            <a:r>
              <a:rPr lang="en-US" sz="1000" b="1" dirty="0">
                <a:latin typeface="+mn-lt"/>
              </a:rPr>
              <a:t>model</a:t>
            </a:r>
            <a:r>
              <a:rPr lang="en-US" sz="1000" b="0" dirty="0">
                <a:latin typeface="+mn-lt"/>
              </a:rPr>
              <a:t> </a:t>
            </a:r>
            <a:r>
              <a:rPr lang="en-US" sz="1000" dirty="0">
                <a:latin typeface="+mn-lt"/>
              </a:rPr>
              <a:t>is a neural network architecture useful for understanding language, which does not have to understand words one at a time but can look at an entire sentence at once for context and disambiguation. A technique called self-attention allows these models to focus on the particular words that are important in understanding the meaning of the sentence. Transformers single-handedly spawned the world of foundation models and its birthplace research paper (Attention is all You Need) spawned the AI inflection point that is happening today. AI transformer models can be Encoder models (like BERT), Decoder models (like GPT), or Encoder and Decoder models (like T5). Learn more about Transformers at: </a:t>
            </a:r>
            <a:r>
              <a:rPr lang="en-US" sz="1000" dirty="0">
                <a:latin typeface="+mn-lt"/>
                <a:hlinkClick r:id="rId4"/>
              </a:rPr>
              <a:t>https://www.youtube.com/watch?v=ZXiruGOCn9s</a:t>
            </a:r>
            <a:r>
              <a:rPr lang="en-US" sz="1000" dirty="0">
                <a:latin typeface="+mn-lt"/>
              </a:rPr>
              <a:t>.</a:t>
            </a:r>
          </a:p>
          <a:p>
            <a:pPr marL="171450" marR="0" indent="-171450">
              <a:lnSpc>
                <a:spcPct val="107000"/>
              </a:lnSpc>
              <a:spcBef>
                <a:spcPts val="0"/>
              </a:spcBef>
              <a:spcAft>
                <a:spcPts val="0"/>
              </a:spcAft>
              <a:buFont typeface="Arial" panose="020B0604020202020204" pitchFamily="34" charset="0"/>
              <a:buChar char="•"/>
            </a:pPr>
            <a:endParaRPr lang="en-US" sz="1000" dirty="0">
              <a:effectLst/>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Neural networks </a:t>
            </a:r>
            <a:r>
              <a:rPr lang="en-US" sz="1000" b="0" dirty="0">
                <a:latin typeface="+mn-lt"/>
              </a:rPr>
              <a:t>are a set of algorithms, modeled loosely after the neural networks found in the human brain, that are designed to recognize hidden patterns in data</a:t>
            </a:r>
            <a:r>
              <a:rPr lang="en-US" sz="1000" b="0" dirty="0">
                <a:effectLst/>
                <a:latin typeface="+mn-lt"/>
                <a:ea typeface="Calibri" panose="020F0502020204030204" pitchFamily="34" charset="0"/>
                <a:cs typeface="Times New Roman" panose="02020603050405020304" pitchFamily="18" charset="0"/>
              </a:rPr>
              <a:t>.</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dirty="0">
              <a:latin typeface="+mn-lt"/>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defRPr/>
            </a:pPr>
            <a:r>
              <a:rPr lang="en-US" sz="1000" b="0" dirty="0">
                <a:latin typeface="+mn-lt"/>
              </a:rPr>
              <a:t>An </a:t>
            </a:r>
            <a:r>
              <a:rPr lang="en-US" sz="1000" b="1" dirty="0">
                <a:latin typeface="+mn-lt"/>
              </a:rPr>
              <a:t>algorithm</a:t>
            </a:r>
            <a:r>
              <a:rPr lang="en-US" sz="1000" b="0" dirty="0">
                <a:latin typeface="+mn-lt"/>
              </a:rPr>
              <a:t> is a procedure used for solving a problem or performing a computation. Algorithms act as an exact list of instructions that conduct a sequence of specified actions in either hardware- or software-based routines.</a:t>
            </a:r>
          </a:p>
          <a:p>
            <a:pPr marL="171450" indent="-171450">
              <a:buFont typeface="Arial" panose="020B0604020202020204" pitchFamily="34" charset="0"/>
              <a:buChar char="•"/>
              <a:defRPr/>
            </a:pPr>
            <a:endParaRPr lang="en-US" sz="1000" b="0"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19</a:t>
            </a:fld>
            <a:endParaRPr lang="en-US" dirty="0"/>
          </a:p>
        </p:txBody>
      </p:sp>
    </p:spTree>
    <p:extLst>
      <p:ext uri="{BB962C8B-B14F-4D97-AF65-F5344CB8AC3E}">
        <p14:creationId xmlns:p14="http://schemas.microsoft.com/office/powerpoint/2010/main" val="4142059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Imagine </a:t>
            </a:r>
            <a:r>
              <a:rPr lang="en-US" sz="1000" dirty="0">
                <a:effectLst/>
                <a:latin typeface="+mn-lt"/>
                <a:ea typeface="Calibri" panose="020F0502020204030204" pitchFamily="34" charset="0"/>
                <a:cs typeface="Times New Roman" panose="02020603050405020304" pitchFamily="18" charset="0"/>
              </a:rPr>
              <a:t>sitting in front of the computer </a:t>
            </a:r>
            <a:r>
              <a:rPr lang="en-US" sz="1000" kern="100" dirty="0">
                <a:effectLst/>
                <a:latin typeface="+mn-lt"/>
                <a:ea typeface="Calibri" panose="020F0502020204030204" pitchFamily="34" charset="0"/>
                <a:cs typeface="Times New Roman" panose="02020603050405020304" pitchFamily="18" charset="0"/>
              </a:rPr>
              <a:t>and asking it to do anything that will help make you more productive in your job.</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b="0" kern="100" dirty="0">
              <a:effectLst/>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b="0" dirty="0">
                <a:effectLst/>
                <a:latin typeface="+mn-lt"/>
                <a:ea typeface="Calibri" panose="020F0502020204030204" pitchFamily="34" charset="0"/>
                <a:cs typeface="Arial" panose="020B0604020202020204" pitchFamily="34" charset="0"/>
              </a:rPr>
              <a:t>This is technology that's available today, and IBM is the leader.</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dirty="0">
              <a:latin typeface="+mn-lt"/>
              <a:ea typeface="Calibri" panose="020F0502020204030204" pitchFamily="34" charset="0"/>
              <a:cs typeface="Arial" panose="020B0604020202020204" pitchFamily="34"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b="1" dirty="0">
                <a:latin typeface="+mn-lt"/>
              </a:rPr>
              <a:t>Note to seller:</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b="1"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0" dirty="0">
                <a:effectLst/>
                <a:latin typeface="+mn-lt"/>
                <a:ea typeface="Calibri" panose="020F0502020204030204" pitchFamily="34" charset="0"/>
                <a:cs typeface="Arial" panose="020B0604020202020204" pitchFamily="34" charset="0"/>
              </a:rPr>
              <a:t>This slide will play a video.</a:t>
            </a:r>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Tree>
    <p:extLst>
      <p:ext uri="{BB962C8B-B14F-4D97-AF65-F5344CB8AC3E}">
        <p14:creationId xmlns:p14="http://schemas.microsoft.com/office/powerpoint/2010/main" val="1934813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000" dirty="0">
                <a:latin typeface="+mn-lt"/>
              </a:rPr>
              <a:t>This self-explanatory slide does not require speaker notes.</a:t>
            </a:r>
            <a:endParaRPr lang="en-US" sz="1000"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dirty="0"/>
          </a:p>
        </p:txBody>
      </p:sp>
    </p:spTree>
    <p:extLst>
      <p:ext uri="{BB962C8B-B14F-4D97-AF65-F5344CB8AC3E}">
        <p14:creationId xmlns:p14="http://schemas.microsoft.com/office/powerpoint/2010/main" val="1363780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sz="1000" dirty="0">
                <a:latin typeface="+mn-lt"/>
              </a:rPr>
              <a:t>This section provides additional information on how clients can put AI to work and additional client use cases.</a:t>
            </a:r>
            <a:endParaRPr lang="en-US" sz="1000" dirty="0"/>
          </a:p>
          <a:p>
            <a:endParaRPr lang="en-US" sz="1000"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dirty="0"/>
          </a:p>
        </p:txBody>
      </p:sp>
    </p:spTree>
    <p:extLst>
      <p:ext uri="{BB962C8B-B14F-4D97-AF65-F5344CB8AC3E}">
        <p14:creationId xmlns:p14="http://schemas.microsoft.com/office/powerpoint/2010/main" val="4165741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000" kern="100" dirty="0">
                <a:effectLst/>
                <a:latin typeface="+mn-lt"/>
                <a:ea typeface="Calibri" panose="020F0502020204030204" pitchFamily="34" charset="0"/>
                <a:cs typeface="Times New Roman" panose="02020603050405020304" pitchFamily="18" charset="0"/>
              </a:rPr>
              <a:t>This self-explanatory slide shows how company leaders still face challenges scaling </a:t>
            </a:r>
            <a:r>
              <a:rPr lang="en-US" sz="1000" dirty="0">
                <a:effectLst/>
                <a:latin typeface="+mn-lt"/>
                <a:ea typeface="IBM Plex Sans Light" panose="020B0403050203000203" pitchFamily="34" charset="0"/>
                <a:cs typeface="IBM Plex Sans Light" panose="020B0403050203000203" pitchFamily="34" charset="0"/>
              </a:rPr>
              <a:t>artificial intelligence (AI). </a:t>
            </a:r>
            <a:endParaRPr lang="en-US" sz="1000"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000"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kern="100" dirty="0">
                <a:effectLst/>
                <a:latin typeface="+mn-lt"/>
                <a:ea typeface="Calibri" panose="020F0502020204030204" pitchFamily="34" charset="0"/>
                <a:cs typeface="Times New Roman" panose="02020603050405020304" pitchFamily="18" charset="0"/>
              </a:rPr>
              <a:t>Challenges include:</a:t>
            </a:r>
          </a:p>
          <a:p>
            <a:pPr marL="0" marR="0">
              <a:lnSpc>
                <a:spcPct val="107000"/>
              </a:lnSpc>
              <a:spcBef>
                <a:spcPts val="0"/>
              </a:spcBef>
              <a:spcAft>
                <a:spcPts val="0"/>
              </a:spcAft>
            </a:pPr>
            <a:endParaRPr lang="en-US" sz="1000"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000" kern="100" dirty="0">
                <a:effectLst/>
                <a:latin typeface="+mn-lt"/>
                <a:ea typeface="Calibri" panose="020F0502020204030204" pitchFamily="34" charset="0"/>
                <a:cs typeface="Times New Roman" panose="02020603050405020304" pitchFamily="18" charset="0"/>
              </a:rPr>
              <a:t>Integrating data across any cloud</a:t>
            </a:r>
          </a:p>
          <a:p>
            <a:pPr marL="171450" marR="0" indent="-171450">
              <a:lnSpc>
                <a:spcPct val="107000"/>
              </a:lnSpc>
              <a:spcBef>
                <a:spcPts val="0"/>
              </a:spcBef>
              <a:spcAft>
                <a:spcPts val="0"/>
              </a:spcAft>
              <a:buFont typeface="Arial" panose="020B0604020202020204" pitchFamily="34" charset="0"/>
              <a:buChar char="•"/>
            </a:pPr>
            <a:r>
              <a:rPr lang="en-US" sz="1000" kern="100" dirty="0">
                <a:effectLst/>
                <a:latin typeface="+mn-lt"/>
                <a:ea typeface="Calibri" panose="020F0502020204030204" pitchFamily="34" charset="0"/>
                <a:cs typeface="Times New Roman" panose="02020603050405020304" pitchFamily="18" charset="0"/>
              </a:rPr>
              <a:t>Access to tools or platforms to develop models</a:t>
            </a:r>
          </a:p>
          <a:p>
            <a:pPr marL="171450" marR="0" indent="-171450">
              <a:lnSpc>
                <a:spcPct val="107000"/>
              </a:lnSpc>
              <a:spcBef>
                <a:spcPts val="0"/>
              </a:spcBef>
              <a:spcAft>
                <a:spcPts val="0"/>
              </a:spcAft>
              <a:buFont typeface="Arial" panose="020B0604020202020204" pitchFamily="34" charset="0"/>
              <a:buChar char="•"/>
            </a:pPr>
            <a:r>
              <a:rPr lang="en-US" sz="1000" kern="100" dirty="0">
                <a:effectLst/>
                <a:latin typeface="+mn-lt"/>
                <a:ea typeface="Calibri" panose="020F0502020204030204" pitchFamily="34" charset="0"/>
                <a:cs typeface="Times New Roman" panose="02020603050405020304" pitchFamily="18" charset="0"/>
              </a:rPr>
              <a:t>Reducing bias in the existing AI </a:t>
            </a:r>
          </a:p>
          <a:p>
            <a:pPr marL="171450" marR="0" indent="-171450">
              <a:lnSpc>
                <a:spcPct val="107000"/>
              </a:lnSpc>
              <a:spcBef>
                <a:spcPts val="0"/>
              </a:spcBef>
              <a:spcAft>
                <a:spcPts val="0"/>
              </a:spcAft>
              <a:buFont typeface="Arial" panose="020B0604020202020204" pitchFamily="34" charset="0"/>
              <a:buChar char="•"/>
            </a:pPr>
            <a:r>
              <a:rPr lang="en-US" sz="1000" kern="100" dirty="0">
                <a:effectLst/>
                <a:latin typeface="+mn-lt"/>
                <a:ea typeface="Calibri" panose="020F0502020204030204" pitchFamily="34" charset="0"/>
                <a:cs typeface="Times New Roman" panose="02020603050405020304" pitchFamily="18" charset="0"/>
              </a:rPr>
              <a:t>Access to skills, expertise or knowledge</a:t>
            </a:r>
          </a:p>
          <a:p>
            <a:pPr marL="0" marR="0">
              <a:lnSpc>
                <a:spcPct val="107000"/>
              </a:lnSpc>
              <a:spcBef>
                <a:spcPts val="0"/>
              </a:spcBef>
              <a:spcAft>
                <a:spcPts val="0"/>
              </a:spcAft>
            </a:pPr>
            <a:endParaRPr lang="en-US" sz="1000"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b="1" kern="100" dirty="0">
                <a:effectLst/>
                <a:latin typeface="+mn-lt"/>
                <a:ea typeface="Calibri" panose="020F0502020204030204" pitchFamily="34" charset="0"/>
                <a:cs typeface="Times New Roman" panose="02020603050405020304" pitchFamily="18" charset="0"/>
              </a:rPr>
              <a:t>Note:</a:t>
            </a:r>
          </a:p>
          <a:p>
            <a:pPr marL="0" marR="0">
              <a:lnSpc>
                <a:spcPct val="107000"/>
              </a:lnSpc>
              <a:spcBef>
                <a:spcPts val="0"/>
              </a:spcBef>
              <a:spcAft>
                <a:spcPts val="0"/>
              </a:spcAft>
            </a:pPr>
            <a:endParaRPr lang="en-US" sz="1000"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000" b="1" kern="100" dirty="0">
                <a:effectLst/>
                <a:latin typeface="+mn-lt"/>
                <a:ea typeface="Calibri" panose="020F0502020204030204" pitchFamily="34" charset="0"/>
                <a:cs typeface="Times New Roman" panose="02020603050405020304" pitchFamily="18" charset="0"/>
              </a:rPr>
              <a:t>Bias</a:t>
            </a:r>
            <a:r>
              <a:rPr lang="en-US" sz="1000" kern="100" dirty="0">
                <a:effectLst/>
                <a:latin typeface="+mn-lt"/>
                <a:ea typeface="Calibri" panose="020F0502020204030204" pitchFamily="34" charset="0"/>
                <a:cs typeface="Times New Roman" panose="02020603050405020304" pitchFamily="18" charset="0"/>
              </a:rPr>
              <a:t> is a type of error that can occur if an artificial intelligence (AI) models’ output is skewed by the model’s training data. For example, a model may associate specific traits or professions with a certain race or gender, leading to inaccurate predictions and offensive responses. </a:t>
            </a:r>
          </a:p>
          <a:p>
            <a:pPr marL="171450" marR="0" indent="-171450">
              <a:lnSpc>
                <a:spcPct val="107000"/>
              </a:lnSpc>
              <a:spcBef>
                <a:spcPts val="0"/>
              </a:spcBef>
              <a:spcAft>
                <a:spcPts val="0"/>
              </a:spcAft>
              <a:buFont typeface="Arial" panose="020B0604020202020204" pitchFamily="34" charset="0"/>
              <a:buChar char="•"/>
            </a:pPr>
            <a:endParaRPr lang="en-US" sz="1000" kern="100" dirty="0">
              <a:latin typeface="+mn-lt"/>
              <a:ea typeface="Calibri" panose="020F0502020204030204" pitchFamily="34" charset="0"/>
              <a:cs typeface="Times New Roman" panose="02020603050405020304" pitchFamily="18" charset="0"/>
            </a:endParaRPr>
          </a:p>
          <a:p>
            <a:pPr marR="0">
              <a:lnSpc>
                <a:spcPct val="107000"/>
              </a:lnSpc>
              <a:spcBef>
                <a:spcPts val="0"/>
              </a:spcBef>
              <a:spcAft>
                <a:spcPts val="0"/>
              </a:spcAft>
            </a:pPr>
            <a:r>
              <a:rPr lang="en-US" sz="1000" b="1" kern="100" dirty="0">
                <a:effectLst/>
                <a:latin typeface="+mn-lt"/>
                <a:ea typeface="Calibri" panose="020F0502020204030204" pitchFamily="34" charset="0"/>
                <a:cs typeface="Times New Roman" panose="02020603050405020304" pitchFamily="18" charset="0"/>
              </a:rPr>
              <a:t>Source: </a:t>
            </a:r>
          </a:p>
          <a:p>
            <a:pPr marR="0">
              <a:lnSpc>
                <a:spcPct val="107000"/>
              </a:lnSpc>
              <a:spcBef>
                <a:spcPts val="0"/>
              </a:spcBef>
              <a:spcAft>
                <a:spcPts val="0"/>
              </a:spcAft>
            </a:pPr>
            <a:endParaRPr lang="en-US" sz="1000" b="1" kern="100" dirty="0">
              <a:effectLst/>
              <a:latin typeface="+mn-lt"/>
              <a:ea typeface="Calibri" panose="020F0502020204030204" pitchFamily="34" charset="0"/>
              <a:cs typeface="Times New Roman" panose="02020603050405020304" pitchFamily="18" charset="0"/>
            </a:endParaRPr>
          </a:p>
          <a:p>
            <a:pPr marL="171450" indent="-171450">
              <a:lnSpc>
                <a:spcPct val="107000"/>
              </a:lnSpc>
              <a:buFont typeface="Arial" panose="020B0604020202020204" pitchFamily="34" charset="0"/>
              <a:buChar char="•"/>
            </a:pPr>
            <a:r>
              <a:rPr lang="en-US" sz="1000" dirty="0">
                <a:latin typeface="+mn-lt"/>
              </a:rPr>
              <a:t>2022 AI Adoption Index: </a:t>
            </a:r>
            <a:r>
              <a:rPr lang="en-US" sz="1000" dirty="0">
                <a:latin typeface="+mn-lt"/>
                <a:hlinkClick r:id="rId3"/>
              </a:rPr>
              <a:t>https://www.ibm.com/downloads/cas/GVAGA3JP</a:t>
            </a:r>
            <a:endParaRPr lang="en-US" sz="1000"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dirty="0"/>
          </a:p>
        </p:txBody>
      </p:sp>
    </p:spTree>
    <p:extLst>
      <p:ext uri="{BB962C8B-B14F-4D97-AF65-F5344CB8AC3E}">
        <p14:creationId xmlns:p14="http://schemas.microsoft.com/office/powerpoint/2010/main" val="4004934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000" b="1" kern="100" dirty="0">
                <a:effectLst/>
                <a:latin typeface="+mn-lt"/>
                <a:ea typeface="Calibri" panose="020F0502020204030204" pitchFamily="34" charset="0"/>
                <a:cs typeface="Times New Roman" panose="02020603050405020304" pitchFamily="18" charset="0"/>
              </a:rPr>
              <a:t>How to create competitive edge.</a:t>
            </a:r>
            <a:r>
              <a:rPr lang="en-US" sz="1000" kern="100" dirty="0">
                <a:effectLst/>
                <a:latin typeface="+mn-lt"/>
                <a:ea typeface="Calibri" panose="020F0502020204030204" pitchFamily="34" charset="0"/>
                <a:cs typeface="Times New Roman" panose="02020603050405020304" pitchFamily="18" charset="0"/>
              </a:rPr>
              <a:t> The key to </a:t>
            </a:r>
            <a:r>
              <a:rPr lang="en-US" sz="1000" kern="100" dirty="0">
                <a:latin typeface="+mn-lt"/>
                <a:ea typeface="Calibri" panose="020F0502020204030204" pitchFamily="34" charset="0"/>
                <a:cs typeface="Times New Roman" panose="02020603050405020304" pitchFamily="18" charset="0"/>
              </a:rPr>
              <a:t>a client’s</a:t>
            </a:r>
            <a:r>
              <a:rPr lang="en-US" sz="1000" kern="100" dirty="0">
                <a:effectLst/>
                <a:latin typeface="+mn-lt"/>
                <a:ea typeface="Calibri" panose="020F0502020204030204" pitchFamily="34" charset="0"/>
                <a:cs typeface="Times New Roman" panose="02020603050405020304" pitchFamily="18" charset="0"/>
              </a:rPr>
              <a:t> success is in the core of their business—the essential activities and capabilities that are fundamental to who you are and who you serve. Whether based on machine learning (ML) or foundation models, the more customized a client’s </a:t>
            </a:r>
            <a:r>
              <a:rPr lang="en-US" sz="1000" dirty="0">
                <a:effectLst/>
                <a:latin typeface="+mn-lt"/>
                <a:ea typeface="IBM Plex Sans Light" panose="020B0403050203000203" pitchFamily="34" charset="0"/>
                <a:cs typeface="IBM Plex Sans Light" panose="020B0403050203000203" pitchFamily="34" charset="0"/>
              </a:rPr>
              <a:t>artificial intelligence (AI)</a:t>
            </a:r>
            <a:r>
              <a:rPr lang="en-US" sz="1000" kern="100" dirty="0">
                <a:effectLst/>
                <a:latin typeface="+mn-lt"/>
                <a:ea typeface="Calibri" panose="020F0502020204030204" pitchFamily="34" charset="0"/>
                <a:cs typeface="Times New Roman" panose="02020603050405020304" pitchFamily="18" charset="0"/>
              </a:rPr>
              <a:t> models are to those priorities, the better they will be able to serve their customers and deliver real business value. Foundation models make it possible to fine-tune AI to an enterprise’s unique data and domain knowledge with a specificity that was previously impossible (or at minimum too disrupting because of the data labeling requirements), so it is essential to let the business strategy guide the data strategy. To be truly impactful, AI should integrate into existing workflows and systems, automating key processes across areas such as customer service, supply chain, and cybersecurity. </a:t>
            </a:r>
          </a:p>
          <a:p>
            <a:pPr marL="0" marR="0">
              <a:lnSpc>
                <a:spcPct val="107000"/>
              </a:lnSpc>
              <a:spcBef>
                <a:spcPts val="0"/>
              </a:spcBef>
              <a:spcAft>
                <a:spcPts val="0"/>
              </a:spcAft>
            </a:pPr>
            <a:endParaRPr lang="en-US" sz="1000"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b="1" kern="100" dirty="0">
                <a:effectLst/>
                <a:latin typeface="+mn-lt"/>
                <a:ea typeface="Calibri" panose="020F0502020204030204" pitchFamily="34" charset="0"/>
                <a:cs typeface="Times New Roman" panose="02020603050405020304" pitchFamily="18" charset="0"/>
              </a:rPr>
              <a:t>How to scale AI across the business. </a:t>
            </a:r>
            <a:r>
              <a:rPr lang="en-US" sz="1000" kern="100" dirty="0">
                <a:effectLst/>
                <a:latin typeface="+mn-lt"/>
                <a:ea typeface="Calibri" panose="020F0502020204030204" pitchFamily="34" charset="0"/>
                <a:cs typeface="Times New Roman" panose="02020603050405020304" pitchFamily="18" charset="0"/>
              </a:rPr>
              <a:t>AI is only as good as the data that fuels it and it’s critical to identify the right data sets from the beginning: poor quality data can cause projects to falter, while businesses cite excessive data complexity and challenges with integration </a:t>
            </a:r>
            <a:r>
              <a:rPr lang="en-US" sz="1000" u="sng" kern="100" dirty="0">
                <a:solidFill>
                  <a:srgbClr val="0563C1"/>
                </a:solidFill>
                <a:effectLst/>
                <a:latin typeface="+mn-lt"/>
                <a:ea typeface="Calibri" panose="020F0502020204030204" pitchFamily="34" charset="0"/>
                <a:cs typeface="Times New Roman" panose="02020603050405020304" pitchFamily="18" charset="0"/>
                <a:hlinkClick r:id="rId3"/>
              </a:rPr>
              <a:t>as posing major obstacles to AI adoption</a:t>
            </a:r>
            <a:r>
              <a:rPr lang="en-US" sz="1000" kern="100" dirty="0">
                <a:effectLst/>
                <a:latin typeface="+mn-lt"/>
                <a:ea typeface="Calibri" panose="020F0502020204030204" pitchFamily="34" charset="0"/>
                <a:cs typeface="Times New Roman" panose="02020603050405020304" pitchFamily="18" charset="0"/>
              </a:rPr>
              <a:t>. Clients should ask themselves: “What is the most critical data?”</a:t>
            </a:r>
            <a:r>
              <a:rPr lang="en-US" sz="1000" kern="100" dirty="0">
                <a:latin typeface="+mn-lt"/>
                <a:ea typeface="Calibri" panose="020F0502020204030204" pitchFamily="34" charset="0"/>
                <a:cs typeface="Times New Roman" panose="02020603050405020304" pitchFamily="18" charset="0"/>
              </a:rPr>
              <a:t> and </a:t>
            </a:r>
            <a:r>
              <a:rPr lang="en-US" sz="1000" kern="100" dirty="0">
                <a:effectLst/>
                <a:latin typeface="+mn-lt"/>
                <a:ea typeface="Calibri" panose="020F0502020204030204" pitchFamily="34" charset="0"/>
                <a:cs typeface="Times New Roman" panose="02020603050405020304" pitchFamily="18" charset="0"/>
              </a:rPr>
              <a:t>“Which data provides the strongest competitive advantage?” Also, the data that fuels business processes is often </a:t>
            </a:r>
            <a:r>
              <a:rPr lang="en-US" sz="1000" u="sng" kern="100" dirty="0">
                <a:solidFill>
                  <a:srgbClr val="0563C1"/>
                </a:solidFill>
                <a:effectLst/>
                <a:latin typeface="+mn-lt"/>
                <a:ea typeface="Calibri" panose="020F0502020204030204" pitchFamily="34" charset="0"/>
                <a:cs typeface="Times New Roman" panose="02020603050405020304" pitchFamily="18" charset="0"/>
                <a:hlinkClick r:id="rId4"/>
              </a:rPr>
              <a:t>widely distributed</a:t>
            </a:r>
            <a:r>
              <a:rPr lang="en-US" sz="1000" kern="100" dirty="0">
                <a:effectLst/>
                <a:latin typeface="+mn-lt"/>
                <a:ea typeface="Calibri" panose="020F0502020204030204" pitchFamily="34" charset="0"/>
                <a:cs typeface="Times New Roman" panose="02020603050405020304" pitchFamily="18" charset="0"/>
              </a:rPr>
              <a:t>, so businesses must create AI-ready architectures. Data, in fact, is everywhere: in on-premises data centers, on mainframes (IBM Z), in private clouds, public clouds, and on the edge. In order to successfully scale AI efforts, clients need the ability to make use of all </a:t>
            </a:r>
            <a:r>
              <a:rPr lang="en-US" sz="1000" kern="100" dirty="0">
                <a:latin typeface="+mn-lt"/>
                <a:ea typeface="Calibri" panose="020F0502020204030204" pitchFamily="34" charset="0"/>
                <a:cs typeface="Times New Roman" panose="02020603050405020304" pitchFamily="18" charset="0"/>
              </a:rPr>
              <a:t>their</a:t>
            </a:r>
            <a:r>
              <a:rPr lang="en-US" sz="1000" kern="100" dirty="0">
                <a:effectLst/>
                <a:latin typeface="+mn-lt"/>
                <a:ea typeface="Calibri" panose="020F0502020204030204" pitchFamily="34" charset="0"/>
                <a:cs typeface="Times New Roman" panose="02020603050405020304" pitchFamily="18" charset="0"/>
              </a:rPr>
              <a:t> data, wherever it resides. A hybrid cloud architecture provides the data foundation for extending AI deep into the business.    </a:t>
            </a:r>
          </a:p>
          <a:p>
            <a:pPr marL="0" marR="0">
              <a:lnSpc>
                <a:spcPct val="107000"/>
              </a:lnSpc>
              <a:spcBef>
                <a:spcPts val="0"/>
              </a:spcBef>
              <a:spcAft>
                <a:spcPts val="0"/>
              </a:spcAft>
            </a:pPr>
            <a:endParaRPr lang="en-US" sz="1000"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b="1" kern="100" dirty="0">
                <a:effectLst/>
                <a:latin typeface="+mn-lt"/>
                <a:ea typeface="Calibri" panose="020F0502020204030204" pitchFamily="34" charset="0"/>
                <a:cs typeface="Times New Roman" panose="02020603050405020304" pitchFamily="18" charset="0"/>
              </a:rPr>
              <a:t>How to advance trustworthy AI. </a:t>
            </a:r>
            <a:r>
              <a:rPr lang="en-US" sz="1000" kern="100" dirty="0">
                <a:effectLst/>
                <a:latin typeface="+mn-lt"/>
                <a:ea typeface="Calibri" panose="020F0502020204030204" pitchFamily="34" charset="0"/>
                <a:cs typeface="Times New Roman" panose="02020603050405020304" pitchFamily="18" charset="0"/>
              </a:rPr>
              <a:t>If a business is depended upon to provide essential services, or quickly deliver accurate information, insights, or recommendations at scale, </a:t>
            </a:r>
            <a:r>
              <a:rPr lang="en-US" sz="1000" kern="100" dirty="0">
                <a:latin typeface="+mn-lt"/>
                <a:ea typeface="Calibri" panose="020F0502020204030204" pitchFamily="34" charset="0"/>
                <a:cs typeface="Times New Roman" panose="02020603050405020304" pitchFamily="18" charset="0"/>
              </a:rPr>
              <a:t>thei</a:t>
            </a:r>
            <a:r>
              <a:rPr lang="en-US" sz="1000" kern="100" dirty="0">
                <a:effectLst/>
                <a:latin typeface="+mn-lt"/>
                <a:ea typeface="Calibri" panose="020F0502020204030204" pitchFamily="34" charset="0"/>
                <a:cs typeface="Times New Roman" panose="02020603050405020304" pitchFamily="18" charset="0"/>
              </a:rPr>
              <a:t>r systems need to help maximize availability and minimize errors. If the models contain bias, or if AI models are misleading, “hallucinate,” or are not explainable, the risk and cost of reputational damage and regulatory fines could be high. AI must be explainable, fair, robust, transparent, and prioritize and safeguard consumers’ privacy and data rights to engender trust. Data and AI lifecycle management is an important part of improving data access, applying governance, cutting costs, and getting quality models into production faster.   </a:t>
            </a:r>
          </a:p>
          <a:p>
            <a:endParaRPr lang="en-US" sz="1000" dirty="0">
              <a:latin typeface="+mn-lt"/>
            </a:endParaRPr>
          </a:p>
          <a:p>
            <a:r>
              <a:rPr lang="en-US" sz="1000" b="1" dirty="0">
                <a:latin typeface="+mn-lt"/>
              </a:rPr>
              <a:t>Notes:</a:t>
            </a:r>
          </a:p>
          <a:p>
            <a:endParaRPr lang="en-US" sz="100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Bias</a:t>
            </a:r>
            <a:r>
              <a:rPr lang="en-US" sz="1000" b="0" dirty="0">
                <a:latin typeface="+mn-lt"/>
              </a:rPr>
              <a:t> is a type of error that can occur if an artificial intelligence (AI) models’ output is skewed by the model’s training data. For example, a model may associate specific traits or professions with a certain race or gender, leading to inaccurate predictions and offensive responses. </a:t>
            </a:r>
          </a:p>
          <a:p>
            <a:pPr marL="171450" indent="-171450">
              <a:buFont typeface="Arial" panose="020B0604020202020204" pitchFamily="34" charset="0"/>
              <a:buChar char="•"/>
            </a:pPr>
            <a:endParaRPr lang="en-US" sz="1000" dirty="0">
              <a:latin typeface="+mn-lt"/>
            </a:endParaRPr>
          </a:p>
          <a:p>
            <a:pPr marL="171450" marR="0" lvl="0" indent="-171450" algn="l" defTabSz="2438522"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1000" b="1" dirty="0">
                <a:latin typeface="+mn-lt"/>
              </a:rPr>
              <a:t>Hallucination</a:t>
            </a:r>
            <a:r>
              <a:rPr lang="en-US" sz="1000" dirty="0">
                <a:latin typeface="+mn-lt"/>
              </a:rPr>
              <a:t> is a well-known phenomenon in large language models (LLMs) in which the system provides an answer that is factually incorrect, irrelevant, or nonsensical because of limitations in its training data and architecture; more concerning is the hallucinated answer sounds plausible.</a:t>
            </a:r>
          </a:p>
          <a:p>
            <a:endParaRPr lang="en-US" sz="1000" dirty="0">
              <a:latin typeface="+mn-lt"/>
            </a:endParaRPr>
          </a:p>
          <a:p>
            <a:pPr marL="171450" marR="0" indent="-171450">
              <a:spcBef>
                <a:spcPts val="0"/>
              </a:spcBef>
              <a:spcAft>
                <a:spcPts val="0"/>
              </a:spcAft>
              <a:buFont typeface="Arial" panose="020B0604020202020204" pitchFamily="34" charset="0"/>
              <a:buChar char="•"/>
            </a:pPr>
            <a:r>
              <a:rPr lang="en-US" sz="1000" b="0" dirty="0">
                <a:effectLst/>
                <a:latin typeface="+mn-lt"/>
                <a:ea typeface="Calibri" panose="020F0502020204030204" pitchFamily="34" charset="0"/>
                <a:cs typeface="Times New Roman" panose="02020603050405020304" pitchFamily="18" charset="0"/>
              </a:rPr>
              <a:t>A </a:t>
            </a:r>
            <a:r>
              <a:rPr lang="en-US" sz="1000" b="1" dirty="0">
                <a:effectLst/>
                <a:latin typeface="+mn-lt"/>
                <a:ea typeface="Calibri" panose="020F0502020204030204" pitchFamily="34" charset="0"/>
                <a:cs typeface="Times New Roman" panose="02020603050405020304" pitchFamily="18" charset="0"/>
              </a:rPr>
              <a:t>large language model (LLM) </a:t>
            </a:r>
            <a:r>
              <a:rPr lang="en-US" sz="1000" dirty="0">
                <a:effectLst/>
                <a:latin typeface="+mn-lt"/>
                <a:ea typeface="Calibri" panose="020F0502020204030204" pitchFamily="34" charset="0"/>
                <a:cs typeface="Times New Roman" panose="02020603050405020304" pitchFamily="18" charset="0"/>
              </a:rPr>
              <a:t>is a t</a:t>
            </a:r>
            <a:r>
              <a:rPr lang="en-US" sz="1000" dirty="0">
                <a:latin typeface="+mn-lt"/>
              </a:rPr>
              <a:t>ype of machine learning model that has been trained on large quantities of unlabeled text using self-supervised learning and can perform a variety of natural language processing (NLP) tasks (even when that language is a programming language). Output</a:t>
            </a:r>
            <a:r>
              <a:rPr lang="en-US" sz="1000" dirty="0">
                <a:effectLst/>
                <a:latin typeface="+mn-lt"/>
                <a:ea typeface="Calibri" panose="020F0502020204030204" pitchFamily="34" charset="0"/>
                <a:cs typeface="Times New Roman" panose="02020603050405020304" pitchFamily="18" charset="0"/>
              </a:rPr>
              <a:t> may range from books, articles, social media posts, online conversations, and even code. The architecture of an LLM consists of layers of neural networks that learn to generate language in a way that is similar to how humans use language</a:t>
            </a:r>
            <a:endParaRPr lang="en-US" sz="1000" b="1" dirty="0">
              <a:effectLst/>
              <a:latin typeface="+mn-lt"/>
              <a:ea typeface="Times New Roman" panose="02020603050405020304" pitchFamily="18" charset="0"/>
            </a:endParaRPr>
          </a:p>
          <a:p>
            <a:pPr marL="0" indent="0">
              <a:buFont typeface="Arial" panose="020B0604020202020204" pitchFamily="34" charset="0"/>
              <a:buNone/>
            </a:pPr>
            <a:endParaRPr lang="en-US" sz="1000" b="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Machine learning (ML) </a:t>
            </a:r>
            <a:r>
              <a:rPr lang="en-US" sz="1000" b="0" dirty="0">
                <a:latin typeface="+mn-lt"/>
              </a:rPr>
              <a:t>refers to a broad set of techniques to train a computer to learn from its inputs, using existing data, and one or more “training” </a:t>
            </a:r>
            <a:r>
              <a:rPr lang="en-US" sz="1000" dirty="0">
                <a:latin typeface="+mn-lt"/>
              </a:rPr>
              <a:t>methods</a:t>
            </a:r>
            <a:r>
              <a:rPr lang="en-US" sz="1000" b="0" dirty="0">
                <a:latin typeface="+mn-lt"/>
              </a:rPr>
              <a:t>, instead of being explicitly programmed. ML helps a computer to achieve AI.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b="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Natural language processing (NLP) </a:t>
            </a:r>
            <a:r>
              <a:rPr lang="en-US" sz="1000" dirty="0">
                <a:latin typeface="+mn-lt"/>
              </a:rPr>
              <a:t>is the technology that gives computers the ability to understand text and spoken words in much the same way human beings can. NLP combines computational linguistics — rule-based modeling of human language — with statistical, machine learning (ML), and deep learning (DL) models. These technologies enable computers to process human language in the form of text or voice data and to ‘understand’ its full meaning, complete with the speaker or writer’s intent and sentiment.</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sz="1000" b="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Deep learning (DL) </a:t>
            </a:r>
            <a:r>
              <a:rPr lang="en-US" sz="1000" b="0" dirty="0">
                <a:latin typeface="+mn-lt"/>
              </a:rPr>
              <a:t>is a technique for implementing </a:t>
            </a:r>
            <a:r>
              <a:rPr lang="en-US" sz="1000" dirty="0">
                <a:latin typeface="+mn-lt"/>
              </a:rPr>
              <a:t>machine learning (ML) </a:t>
            </a:r>
            <a:r>
              <a:rPr lang="en-US" sz="1000" b="0" dirty="0">
                <a:latin typeface="+mn-lt"/>
              </a:rPr>
              <a:t>that relies on deep artificial neural networks to perform complex tasks such as image recognition, object detection, and natural language processing (NLP). Neural networks are a set of algorithms, modeled loosely after the neural networks found in the human brain, which are designed to recognize hidden patterns in data. The “deep” in DL refers to a neural network comprised of more than three layers (which include the input and the output layers).</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sz="1000" b="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Neural networks </a:t>
            </a:r>
            <a:r>
              <a:rPr lang="en-US" sz="1000" b="0" dirty="0">
                <a:latin typeface="+mn-lt"/>
              </a:rPr>
              <a:t>are a set of algorithms, modeled loosely after the neural networks found in the human brain, that are designed to recognize hidden patterns in data</a:t>
            </a:r>
            <a:r>
              <a:rPr lang="en-US" sz="1000" b="0" dirty="0">
                <a:effectLst/>
                <a:latin typeface="+mn-lt"/>
                <a:ea typeface="Calibri" panose="020F0502020204030204" pitchFamily="34" charset="0"/>
                <a:cs typeface="Times New Roman" panose="02020603050405020304" pitchFamily="18" charset="0"/>
              </a:rPr>
              <a:t>.</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dirty="0">
              <a:latin typeface="+mn-lt"/>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defRPr/>
            </a:pPr>
            <a:r>
              <a:rPr lang="en-US" sz="1000" b="0" dirty="0">
                <a:latin typeface="+mn-lt"/>
              </a:rPr>
              <a:t>An </a:t>
            </a:r>
            <a:r>
              <a:rPr lang="en-US" sz="1000" b="1" dirty="0">
                <a:latin typeface="+mn-lt"/>
              </a:rPr>
              <a:t>algorithm</a:t>
            </a:r>
            <a:r>
              <a:rPr lang="en-US" sz="1000" b="0" dirty="0">
                <a:latin typeface="+mn-lt"/>
              </a:rPr>
              <a:t> is a procedure used for solving a problem or performing a computation. Algorithms act as an exact list of instructions that conduct a sequence of specified actions in either hardware- or software-based routines.</a:t>
            </a:r>
            <a:r>
              <a:rPr lang="en-US" sz="1000" b="0" dirty="0">
                <a:latin typeface="+mn-lt"/>
                <a:ea typeface="Calibri" panose="020F0502020204030204" pitchFamily="34" charset="0"/>
                <a:cs typeface="Times New Roman" panose="02020603050405020304" pitchFamily="18" charset="0"/>
              </a:rPr>
              <a:t> </a:t>
            </a:r>
          </a:p>
          <a:p>
            <a:pPr marL="171450" indent="-171450">
              <a:buFont typeface="Arial" panose="020B0604020202020204" pitchFamily="34" charset="0"/>
              <a:buChar char="•"/>
              <a:defRPr/>
            </a:pPr>
            <a:endParaRPr lang="en-US" sz="1000" dirty="0">
              <a:latin typeface="+mn-lt"/>
              <a:ea typeface="Calibri" panose="020F0502020204030204" pitchFamily="34" charset="0"/>
              <a:cs typeface="Times New Roman" panose="02020603050405020304" pitchFamily="18" charset="0"/>
            </a:endParaRPr>
          </a:p>
          <a:p>
            <a:pPr>
              <a:defRPr/>
            </a:pPr>
            <a:r>
              <a:rPr lang="en-US" sz="1000" b="1" dirty="0">
                <a:latin typeface="+mn-lt"/>
                <a:ea typeface="Calibri" panose="020F0502020204030204" pitchFamily="34" charset="0"/>
                <a:cs typeface="Times New Roman" panose="02020603050405020304" pitchFamily="18" charset="0"/>
              </a:rPr>
              <a:t>Sources: </a:t>
            </a:r>
          </a:p>
          <a:p>
            <a:pPr>
              <a:defRPr/>
            </a:pPr>
            <a:endParaRPr lang="en-US" sz="1000" dirty="0">
              <a:latin typeface="+mn-lt"/>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defRPr/>
            </a:pPr>
            <a:r>
              <a:rPr lang="en-US" sz="1000" b="0" dirty="0">
                <a:latin typeface="+mn-lt"/>
                <a:ea typeface="Calibri" panose="020F0502020204030204" pitchFamily="34" charset="0"/>
                <a:cs typeface="Times New Roman" panose="02020603050405020304" pitchFamily="18" charset="0"/>
              </a:rPr>
              <a:t>IBM Global AI Adoption Index 2022: </a:t>
            </a:r>
            <a:r>
              <a:rPr lang="en-US" sz="1000" b="0" dirty="0">
                <a:latin typeface="+mn-lt"/>
                <a:ea typeface="Calibri" panose="020F0502020204030204" pitchFamily="34" charset="0"/>
                <a:cs typeface="Times New Roman" panose="02020603050405020304" pitchFamily="18" charset="0"/>
                <a:hlinkClick r:id="rId3"/>
              </a:rPr>
              <a:t>https://www.ibm.com/downloads/cas/GVAGA3JP</a:t>
            </a:r>
            <a:endParaRPr lang="en-US" sz="1000" b="0" dirty="0">
              <a:latin typeface="+mn-lt"/>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defRPr/>
            </a:pPr>
            <a:endParaRPr lang="en-US" sz="1000" b="0" dirty="0">
              <a:latin typeface="+mn-lt"/>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defRPr/>
            </a:pPr>
            <a:r>
              <a:rPr lang="en-US" sz="1000" dirty="0">
                <a:effectLst/>
                <a:latin typeface="+mn-lt"/>
              </a:rPr>
              <a:t>IBM Institute for Business Value | Research Insights</a:t>
            </a:r>
            <a:r>
              <a:rPr lang="en-US" sz="1000" dirty="0">
                <a:effectLst/>
                <a:latin typeface="+mn-lt"/>
                <a:ea typeface="Calibri" panose="020F0502020204030204" pitchFamily="34" charset="0"/>
                <a:cs typeface="Times New Roman" panose="02020603050405020304" pitchFamily="18" charset="0"/>
              </a:rPr>
              <a:t>, </a:t>
            </a:r>
            <a:r>
              <a:rPr lang="en-US" sz="1000" dirty="0">
                <a:effectLst/>
                <a:latin typeface="+mn-lt"/>
              </a:rPr>
              <a:t>A comparative look at enterprise cloud strategy, September 2022: </a:t>
            </a:r>
            <a:r>
              <a:rPr lang="en-US" sz="1000" dirty="0">
                <a:effectLst/>
                <a:latin typeface="+mn-lt"/>
                <a:hlinkClick r:id="rId4"/>
              </a:rPr>
              <a:t>https://www.ibm.com/downloads/cas/MWEMP0NJ</a:t>
            </a:r>
            <a:endParaRPr lang="en-US" sz="1000" dirty="0">
              <a:effectLst/>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23</a:t>
            </a:fld>
            <a:endParaRPr lang="en-US" dirty="0"/>
          </a:p>
        </p:txBody>
      </p:sp>
    </p:spTree>
    <p:extLst>
      <p:ext uri="{BB962C8B-B14F-4D97-AF65-F5344CB8AC3E}">
        <p14:creationId xmlns:p14="http://schemas.microsoft.com/office/powerpoint/2010/main" val="40027901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000" kern="100" dirty="0">
                <a:effectLst/>
                <a:latin typeface="+mn-lt"/>
                <a:ea typeface="Calibri" panose="020F0502020204030204" pitchFamily="34" charset="0"/>
                <a:cs typeface="Times New Roman" panose="02020603050405020304" pitchFamily="18" charset="0"/>
              </a:rPr>
              <a:t>How can clients bring artificial intelligence (AI) to life across the use cases that are at the core of their business?</a:t>
            </a:r>
          </a:p>
          <a:p>
            <a:pPr marL="0" marR="0">
              <a:lnSpc>
                <a:spcPct val="107000"/>
              </a:lnSpc>
              <a:spcBef>
                <a:spcPts val="0"/>
              </a:spcBef>
              <a:spcAft>
                <a:spcPts val="0"/>
              </a:spcAft>
            </a:pPr>
            <a:endParaRPr lang="en-US" sz="1000"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b="1" kern="100" dirty="0">
                <a:effectLst/>
                <a:latin typeface="+mn-lt"/>
                <a:ea typeface="Calibri" panose="020F0502020204030204" pitchFamily="34" charset="0"/>
                <a:cs typeface="Times New Roman" panose="02020603050405020304" pitchFamily="18" charset="0"/>
              </a:rPr>
              <a:t>Digital Labor</a:t>
            </a:r>
            <a:r>
              <a:rPr lang="en-US" sz="1000" kern="100" dirty="0">
                <a:effectLst/>
                <a:latin typeface="+mn-lt"/>
                <a:ea typeface="Calibri" panose="020F0502020204030204" pitchFamily="34" charset="0"/>
                <a:cs typeface="Times New Roman" panose="02020603050405020304" pitchFamily="18" charset="0"/>
              </a:rPr>
              <a:t>: Empower individuals to make better decisions and deliver faster outcomes with AI and automation. For example, </a:t>
            </a:r>
            <a:r>
              <a:rPr lang="en-US" sz="1000" b="0" kern="100" dirty="0">
                <a:effectLst/>
                <a:latin typeface="+mn-lt"/>
                <a:ea typeface="Calibri" panose="020F0502020204030204" pitchFamily="34" charset="0"/>
                <a:cs typeface="Times New Roman" panose="02020603050405020304" pitchFamily="18" charset="0"/>
              </a:rPr>
              <a:t>transforming how work gets done </a:t>
            </a:r>
            <a:r>
              <a:rPr lang="en-US" sz="1000" kern="100" dirty="0">
                <a:effectLst/>
                <a:latin typeface="+mn-lt"/>
                <a:ea typeface="Calibri" panose="020F0502020204030204" pitchFamily="34" charset="0"/>
                <a:cs typeface="Times New Roman" panose="02020603050405020304" pitchFamily="18" charset="0"/>
              </a:rPr>
              <a:t>for human resources (HR), IT, procurement, finance, data analysts – significantly impacting the bottom line. HR is a good example: Using online talent platforms can increase revenues by up to 9% and reduce costs by up to 7%. (</a:t>
            </a:r>
            <a:r>
              <a:rPr lang="en-US" sz="1000" u="sng" kern="100" dirty="0">
                <a:solidFill>
                  <a:srgbClr val="0563C1"/>
                </a:solidFill>
                <a:effectLst/>
                <a:latin typeface="+mn-lt"/>
                <a:ea typeface="Calibri" panose="020F0502020204030204" pitchFamily="34" charset="0"/>
                <a:cs typeface="Times New Roman" panose="02020603050405020304" pitchFamily="18" charset="0"/>
                <a:hlinkClick r:id="rId3"/>
              </a:rPr>
              <a:t>McKinsey</a:t>
            </a:r>
            <a:r>
              <a:rPr lang="en-US" sz="1000" kern="100" dirty="0">
                <a:effectLst/>
                <a:latin typeface="+mn-lt"/>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br>
              <a:rPr lang="en-US" sz="1000" kern="100" dirty="0">
                <a:effectLst/>
                <a:latin typeface="+mn-lt"/>
                <a:ea typeface="Calibri" panose="020F0502020204030204" pitchFamily="34" charset="0"/>
                <a:cs typeface="Times New Roman" panose="02020603050405020304" pitchFamily="18" charset="0"/>
              </a:rPr>
            </a:br>
            <a:r>
              <a:rPr lang="en-US" sz="1000" kern="100" dirty="0">
                <a:effectLst/>
                <a:latin typeface="+mn-lt"/>
                <a:ea typeface="Calibri" panose="020F0502020204030204" pitchFamily="34" charset="0"/>
                <a:cs typeface="Times New Roman" panose="02020603050405020304" pitchFamily="18" charset="0"/>
              </a:rPr>
              <a:t>Customer care is another example: It’s most common entry point - The best utilization of AI is not to replace human interaction, but to </a:t>
            </a:r>
            <a:r>
              <a:rPr lang="en-US" sz="1000" b="0" kern="100" dirty="0">
                <a:effectLst/>
                <a:latin typeface="+mn-lt"/>
                <a:ea typeface="Calibri" panose="020F0502020204030204" pitchFamily="34" charset="0"/>
                <a:cs typeface="Times New Roman" panose="02020603050405020304" pitchFamily="18" charset="0"/>
              </a:rPr>
              <a:t>enhance human interaction and decrease the friction in the customer experience.</a:t>
            </a:r>
          </a:p>
          <a:p>
            <a:pPr marL="0" marR="0">
              <a:lnSpc>
                <a:spcPct val="107000"/>
              </a:lnSpc>
              <a:spcBef>
                <a:spcPts val="0"/>
              </a:spcBef>
              <a:spcAft>
                <a:spcPts val="0"/>
              </a:spcAft>
            </a:pPr>
            <a:endParaRPr lang="en-US" sz="1000" b="0"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b="1" kern="100" dirty="0">
                <a:effectLst/>
                <a:latin typeface="+mn-lt"/>
                <a:ea typeface="Calibri" panose="020F0502020204030204" pitchFamily="34" charset="0"/>
                <a:cs typeface="Times New Roman" panose="02020603050405020304" pitchFamily="18" charset="0"/>
              </a:rPr>
              <a:t>IT Automation: </a:t>
            </a:r>
            <a:r>
              <a:rPr lang="en-US" sz="1000" kern="100" dirty="0">
                <a:effectLst/>
                <a:latin typeface="+mn-lt"/>
                <a:ea typeface="Calibri" panose="020F0502020204030204" pitchFamily="34" charset="0"/>
                <a:cs typeface="Times New Roman" panose="02020603050405020304" pitchFamily="18" charset="0"/>
              </a:rPr>
              <a:t>Help clients achieve new levels of efficiency and resiliency by intelligently automating a clients most essential systems. </a:t>
            </a:r>
            <a:r>
              <a:rPr lang="en-US" sz="1000" b="0" kern="100" dirty="0">
                <a:effectLst/>
                <a:latin typeface="+mn-lt"/>
                <a:ea typeface="Calibri" panose="020F0502020204030204" pitchFamily="34" charset="0"/>
                <a:cs typeface="Times New Roman" panose="02020603050405020304" pitchFamily="18" charset="0"/>
              </a:rPr>
              <a:t>AIOps solutions help organizations quickly cut IT costs. Organizations use IT Automation to transfer work have been able to reduce public cloud consumption spend by 33%, application support tickets by 70% and debug apps 75% faster. (Forrester)</a:t>
            </a:r>
          </a:p>
          <a:p>
            <a:pPr marL="0" marR="0">
              <a:lnSpc>
                <a:spcPct val="107000"/>
              </a:lnSpc>
              <a:spcBef>
                <a:spcPts val="0"/>
              </a:spcBef>
              <a:spcAft>
                <a:spcPts val="0"/>
              </a:spcAft>
            </a:pPr>
            <a:endParaRPr lang="en-US" sz="1000" b="0"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b="1" kern="100" dirty="0">
                <a:effectLst/>
                <a:latin typeface="+mn-lt"/>
                <a:ea typeface="Calibri" panose="020F0502020204030204" pitchFamily="34" charset="0"/>
                <a:cs typeface="Times New Roman" panose="02020603050405020304" pitchFamily="18" charset="0"/>
              </a:rPr>
              <a:t>Security: </a:t>
            </a:r>
            <a:r>
              <a:rPr lang="en-US" sz="1000" b="0" kern="100" dirty="0">
                <a:effectLst/>
                <a:latin typeface="+mn-lt"/>
                <a:ea typeface="Calibri" panose="020F0502020204030204" pitchFamily="34" charset="0"/>
                <a:cs typeface="Times New Roman" panose="02020603050405020304" pitchFamily="18" charset="0"/>
              </a:rPr>
              <a:t>Helps clients bring intelligence to security to dramatically expand visibility and accelerate response times. Curating threat intelligence from millions of research papers, blogs, and news stories, AI technologies like machine learning and natural language processing (NLP) provide rapid insights to cut through the noise of daily alerts, drastically reducing response times.</a:t>
            </a:r>
          </a:p>
          <a:p>
            <a:pPr marL="0" marR="0">
              <a:lnSpc>
                <a:spcPct val="107000"/>
              </a:lnSpc>
              <a:spcBef>
                <a:spcPts val="0"/>
              </a:spcBef>
              <a:spcAft>
                <a:spcPts val="0"/>
              </a:spcAft>
            </a:pPr>
            <a:endParaRPr lang="en-US" sz="1000" b="0"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b="1" kern="100" dirty="0">
                <a:effectLst/>
                <a:latin typeface="+mn-lt"/>
                <a:ea typeface="Calibri" panose="020F0502020204030204" pitchFamily="34" charset="0"/>
                <a:cs typeface="Times New Roman" panose="02020603050405020304" pitchFamily="18" charset="0"/>
              </a:rPr>
              <a:t>Sustainability: </a:t>
            </a:r>
            <a:r>
              <a:rPr lang="en-US" sz="1000" b="0" kern="100" dirty="0">
                <a:effectLst/>
                <a:latin typeface="+mn-lt"/>
                <a:ea typeface="Calibri" panose="020F0502020204030204" pitchFamily="34" charset="0"/>
                <a:cs typeface="Times New Roman" panose="02020603050405020304" pitchFamily="18" charset="0"/>
              </a:rPr>
              <a:t>Help clients capture new efficiencies by embedding sustainability into daily operations. In this case AI helps organizations prepare for and respond to </a:t>
            </a:r>
            <a:r>
              <a:rPr lang="en-US" sz="1000" kern="100" dirty="0">
                <a:effectLst/>
                <a:latin typeface="+mn-lt"/>
                <a:ea typeface="Calibri" panose="020F0502020204030204" pitchFamily="34" charset="0"/>
                <a:cs typeface="Times New Roman" panose="02020603050405020304" pitchFamily="18" charset="0"/>
              </a:rPr>
              <a:t>weather and climate risks that may disrupt business, more easily assess their own impact on the planet, and reduce the complexity of regulatory compliance and reporting.</a:t>
            </a:r>
          </a:p>
          <a:p>
            <a:pPr marR="0" lvl="0">
              <a:spcBef>
                <a:spcPts val="0"/>
              </a:spcBef>
              <a:spcAft>
                <a:spcPts val="0"/>
              </a:spcAft>
            </a:pPr>
            <a:endParaRPr lang="en-US" sz="1000" dirty="0">
              <a:latin typeface="+mn-lt"/>
              <a:ea typeface="Calibri" panose="020F0502020204030204" pitchFamily="34" charset="0"/>
              <a:cs typeface="Times New Roman" panose="02020603050405020304" pitchFamily="18" charset="0"/>
            </a:endParaRPr>
          </a:p>
          <a:p>
            <a:pPr marR="0" lvl="0">
              <a:spcBef>
                <a:spcPts val="0"/>
              </a:spcBef>
              <a:spcAft>
                <a:spcPts val="0"/>
              </a:spcAft>
            </a:pPr>
            <a:r>
              <a:rPr lang="en-US" sz="1000" b="1" dirty="0">
                <a:effectLst/>
                <a:latin typeface="+mn-lt"/>
                <a:ea typeface="Calibri" panose="020F0502020204030204" pitchFamily="34" charset="0"/>
                <a:cs typeface="Times New Roman" panose="02020603050405020304" pitchFamily="18" charset="0"/>
              </a:rPr>
              <a:t>Notes:</a:t>
            </a:r>
          </a:p>
          <a:p>
            <a:pPr marR="0" lvl="0">
              <a:spcBef>
                <a:spcPts val="0"/>
              </a:spcBef>
              <a:spcAft>
                <a:spcPts val="0"/>
              </a:spcAft>
            </a:pPr>
            <a:endParaRPr lang="en-US" sz="1000" dirty="0">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Machine learning (ML) </a:t>
            </a:r>
            <a:r>
              <a:rPr lang="en-US" sz="1000" b="0" dirty="0">
                <a:latin typeface="+mn-lt"/>
              </a:rPr>
              <a:t>refers to a broad set of techniques to train a computer to learn from its inputs, using existing data, and one or more “training” </a:t>
            </a:r>
            <a:r>
              <a:rPr lang="en-US" sz="1000" dirty="0">
                <a:latin typeface="+mn-lt"/>
              </a:rPr>
              <a:t>methods</a:t>
            </a:r>
            <a:r>
              <a:rPr lang="en-US" sz="1000" b="0" dirty="0">
                <a:latin typeface="+mn-lt"/>
              </a:rPr>
              <a:t>, instead of being explicitly programmed. ML helps a computer to achieve AI.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b="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Natural language processing (NLP) </a:t>
            </a:r>
            <a:r>
              <a:rPr lang="en-US" sz="1000" dirty="0">
                <a:latin typeface="+mn-lt"/>
              </a:rPr>
              <a:t>is the technology that gives computers the ability to understand text and spoken words in much the same way human beings can. NLP combines computational linguistics — rule-based modeling of human language — with statistical, machine learning (ML), and deep learning (DL) models. These technologies enable computers to process human language in the form of text or voice data and to ‘understand’ its full meaning, complete with the speaker or writer’s intent and sentiment.</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dirty="0">
              <a:latin typeface="+mn-lt"/>
            </a:endParaRPr>
          </a:p>
          <a:p>
            <a:pPr marL="171450" indent="-171450">
              <a:buFont typeface="Arial" panose="020B0604020202020204" pitchFamily="34" charset="0"/>
              <a:buChar char="•"/>
              <a:defRPr/>
            </a:pPr>
            <a:r>
              <a:rPr lang="en-US" sz="1000" b="1" dirty="0">
                <a:latin typeface="+mn-lt"/>
              </a:rPr>
              <a:t>Deep learning (DL) </a:t>
            </a:r>
            <a:r>
              <a:rPr lang="en-US" sz="1000" b="0" dirty="0">
                <a:latin typeface="+mn-lt"/>
              </a:rPr>
              <a:t>is a technique for implementing machine learning that relies on deep artificial neural networks to perform complex tasks such as image recognition, object detection, and natural language processing (NLP). Neural networks are a set of algorithms, modeled loosely after the neural networks found in the human brain, which are designed to recognize hidden patterns in data. The “deep” in DL refers to a neural network comprised of more than three layers (which include the input and the output layers).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Neural networks </a:t>
            </a:r>
            <a:r>
              <a:rPr lang="en-US" sz="1000" b="0" dirty="0">
                <a:latin typeface="+mn-lt"/>
              </a:rPr>
              <a:t>are a set of algorithms, modeled loosely after the neural networks found in the human brain, that are designed to recognize hidden patterns in data</a:t>
            </a:r>
            <a:r>
              <a:rPr lang="en-US" sz="1000" b="0" dirty="0">
                <a:effectLst/>
                <a:latin typeface="+mn-lt"/>
                <a:ea typeface="Calibri" panose="020F0502020204030204" pitchFamily="34" charset="0"/>
                <a:cs typeface="Times New Roman" panose="02020603050405020304" pitchFamily="18" charset="0"/>
              </a:rPr>
              <a:t>.</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dirty="0">
              <a:latin typeface="+mn-lt"/>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defRPr/>
            </a:pPr>
            <a:r>
              <a:rPr lang="en-US" sz="1000" b="0" dirty="0">
                <a:latin typeface="+mn-lt"/>
              </a:rPr>
              <a:t>An </a:t>
            </a:r>
            <a:r>
              <a:rPr lang="en-US" sz="1000" b="1" dirty="0">
                <a:latin typeface="+mn-lt"/>
              </a:rPr>
              <a:t>algorithm</a:t>
            </a:r>
            <a:r>
              <a:rPr lang="en-US" sz="1000" b="0" dirty="0">
                <a:latin typeface="+mn-lt"/>
              </a:rPr>
              <a:t> is a procedure used for solving a problem or performing a computation. Algorithms act as an exact list of instructions that conduct a sequence of specified actions in either hardware- or software-based routines.</a:t>
            </a:r>
            <a:endParaRPr lang="en-US" sz="1000" dirty="0">
              <a:effectLst/>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24</a:t>
            </a:fld>
            <a:endParaRPr lang="en-US" dirty="0"/>
          </a:p>
        </p:txBody>
      </p:sp>
    </p:spTree>
    <p:extLst>
      <p:ext uri="{BB962C8B-B14F-4D97-AF65-F5344CB8AC3E}">
        <p14:creationId xmlns:p14="http://schemas.microsoft.com/office/powerpoint/2010/main" val="216609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a:spcBef>
                <a:spcPts val="0"/>
              </a:spcBef>
              <a:spcAft>
                <a:spcPts val="0"/>
              </a:spcAft>
            </a:pPr>
            <a:r>
              <a:rPr lang="en-US" sz="1000" dirty="0">
                <a:solidFill>
                  <a:srgbClr val="000000"/>
                </a:solidFill>
                <a:effectLst/>
                <a:latin typeface="+mn-lt"/>
                <a:ea typeface="IBM Plex Sans Light" panose="020B0403050203000203" pitchFamily="34" charset="0"/>
                <a:cs typeface="IBM Plex Sans Light" panose="020B0403050203000203" pitchFamily="34" charset="0"/>
              </a:rPr>
              <a:t>Artificial intelligence (AI) is fundamentally about making things better for </a:t>
            </a:r>
            <a:r>
              <a:rPr lang="en-US" sz="1000" i="0" dirty="0">
                <a:solidFill>
                  <a:srgbClr val="000000"/>
                </a:solidFill>
                <a:effectLst/>
                <a:latin typeface="+mn-lt"/>
                <a:ea typeface="IBM Plex Sans Light" panose="020B0403050203000203" pitchFamily="34" charset="0"/>
                <a:cs typeface="IBM Plex Sans Light" panose="020B0403050203000203" pitchFamily="34" charset="0"/>
              </a:rPr>
              <a:t>people</a:t>
            </a:r>
            <a:r>
              <a:rPr lang="en-US" sz="1000" dirty="0">
                <a:solidFill>
                  <a:srgbClr val="000000"/>
                </a:solidFill>
                <a:effectLst/>
                <a:latin typeface="+mn-lt"/>
                <a:ea typeface="IBM Plex Sans Light" panose="020B0403050203000203" pitchFamily="34" charset="0"/>
                <a:cs typeface="IBM Plex Sans Light" panose="020B0403050203000203" pitchFamily="34" charset="0"/>
              </a:rPr>
              <a:t>. By putting AI to work across processes which are extremely complicated, or where</a:t>
            </a:r>
            <a:r>
              <a:rPr lang="en-US" sz="1000" dirty="0">
                <a:effectLst/>
                <a:latin typeface="+mn-lt"/>
                <a:ea typeface="IBM Plex Sans Light" panose="020B0403050203000203" pitchFamily="34" charset="0"/>
                <a:cs typeface="IBM Plex Sans Light" panose="020B0403050203000203" pitchFamily="34" charset="0"/>
              </a:rPr>
              <a:t> the day-to-day is extremely routine with rote tasks, organizations free employees from tedious work and empower them to deliver faster outcomes and make better, data-driven decisions. Higher levels of jo</a:t>
            </a:r>
            <a:r>
              <a:rPr lang="en-US" sz="1000" dirty="0">
                <a:solidFill>
                  <a:srgbClr val="000000"/>
                </a:solidFill>
                <a:effectLst/>
                <a:latin typeface="+mn-lt"/>
                <a:ea typeface="IBM Plex Sans Light" panose="020B0403050203000203" pitchFamily="34" charset="0"/>
                <a:cs typeface="IBM Plex Sans Light" panose="020B0403050203000203" pitchFamily="34" charset="0"/>
              </a:rPr>
              <a:t>b satisfaction leads to lower rates of attrition </a:t>
            </a:r>
            <a:r>
              <a:rPr lang="en-US" sz="1000" kern="100" dirty="0">
                <a:effectLst/>
                <a:latin typeface="+mn-lt"/>
                <a:ea typeface="Calibri" panose="020F0502020204030204" pitchFamily="34" charset="0"/>
                <a:cs typeface="Times New Roman" panose="02020603050405020304" pitchFamily="18" charset="0"/>
              </a:rPr>
              <a:t>–</a:t>
            </a:r>
            <a:r>
              <a:rPr lang="en-US" sz="1000" dirty="0">
                <a:solidFill>
                  <a:srgbClr val="000000"/>
                </a:solidFill>
                <a:effectLst/>
                <a:latin typeface="+mn-lt"/>
                <a:ea typeface="IBM Plex Sans Light" panose="020B0403050203000203" pitchFamily="34" charset="0"/>
                <a:cs typeface="IBM Plex Sans Light" panose="020B0403050203000203" pitchFamily="34" charset="0"/>
              </a:rPr>
              <a:t> and happier employees are more likely to produce happier customers. </a:t>
            </a:r>
            <a:endParaRPr lang="en-US" sz="1000" dirty="0">
              <a:effectLst/>
              <a:latin typeface="+mn-lt"/>
              <a:ea typeface="Times New Roman" panose="02020603050405020304" pitchFamily="18" charset="0"/>
            </a:endParaRPr>
          </a:p>
          <a:p>
            <a:pPr marL="0" marR="0">
              <a:spcBef>
                <a:spcPts val="0"/>
              </a:spcBef>
              <a:spcAft>
                <a:spcPts val="0"/>
              </a:spcAft>
            </a:pPr>
            <a:endParaRPr lang="en-US" sz="1000" b="1" dirty="0">
              <a:solidFill>
                <a:srgbClr val="000000"/>
              </a:solidFill>
              <a:effectLst/>
              <a:latin typeface="+mn-lt"/>
              <a:ea typeface="IBM Plex Sans SemiBold" panose="020B0703050203000203" pitchFamily="34" charset="0"/>
              <a:cs typeface="IBM Plex Sans SemiBold" panose="020B0703050203000203" pitchFamily="34" charset="0"/>
            </a:endParaRPr>
          </a:p>
          <a:p>
            <a:pPr marL="0" marR="0">
              <a:spcBef>
                <a:spcPts val="0"/>
              </a:spcBef>
              <a:spcAft>
                <a:spcPts val="0"/>
              </a:spcAft>
            </a:pPr>
            <a:r>
              <a:rPr lang="en-US" sz="1000" b="0" dirty="0">
                <a:solidFill>
                  <a:srgbClr val="000000"/>
                </a:solidFill>
                <a:effectLst/>
                <a:latin typeface="+mn-lt"/>
                <a:ea typeface="IBM Plex Sans SemiBold" panose="020B0703050203000203" pitchFamily="34" charset="0"/>
                <a:cs typeface="IBM Plex Sans SemiBold" panose="020B0703050203000203" pitchFamily="34" charset="0"/>
              </a:rPr>
              <a:t>Clients who invest in Digital Labor:</a:t>
            </a:r>
          </a:p>
          <a:p>
            <a:pPr marL="0" marR="0">
              <a:spcBef>
                <a:spcPts val="0"/>
              </a:spcBef>
              <a:spcAft>
                <a:spcPts val="0"/>
              </a:spcAft>
            </a:pPr>
            <a:endParaRPr lang="en-US" sz="1000" b="1" dirty="0">
              <a:solidFill>
                <a:srgbClr val="000000"/>
              </a:solidFill>
              <a:effectLst/>
              <a:latin typeface="+mn-lt"/>
              <a:ea typeface="IBM Plex Sans SemiBold" panose="020B0703050203000203" pitchFamily="34" charset="0"/>
              <a:cs typeface="IBM Plex Sans SemiBold" panose="020B0703050203000203" pitchFamily="34" charset="0"/>
            </a:endParaRPr>
          </a:p>
          <a:p>
            <a:pPr marL="0" marR="0">
              <a:spcBef>
                <a:spcPts val="0"/>
              </a:spcBef>
              <a:spcAft>
                <a:spcPts val="0"/>
              </a:spcAft>
            </a:pPr>
            <a:r>
              <a:rPr lang="en-US" sz="1000" b="1" dirty="0">
                <a:effectLst/>
                <a:latin typeface="+mn-lt"/>
                <a:ea typeface="IBM Plex Sans SemiBold" panose="020B0703050203000203" pitchFamily="34" charset="0"/>
                <a:cs typeface="IBM Plex Sans SemiBold" panose="020B0703050203000203" pitchFamily="34" charset="0"/>
              </a:rPr>
              <a:t>Boost employee productivity with AI and automation</a:t>
            </a:r>
            <a:endParaRPr lang="en-US" sz="1000" b="1" dirty="0">
              <a:solidFill>
                <a:schemeClr val="bg1"/>
              </a:solidFill>
              <a:effectLst/>
              <a:latin typeface="+mn-lt"/>
              <a:ea typeface="IBM Plex Sans SemiBold" panose="020B0703050203000203" pitchFamily="34" charset="0"/>
              <a:cs typeface="+mn-cs"/>
            </a:endParaRPr>
          </a:p>
          <a:p>
            <a:pPr marL="0" marR="0">
              <a:spcBef>
                <a:spcPts val="0"/>
              </a:spcBef>
              <a:spcAft>
                <a:spcPts val="0"/>
              </a:spcAft>
            </a:pPr>
            <a:r>
              <a:rPr lang="en-US" sz="1000" dirty="0">
                <a:solidFill>
                  <a:srgbClr val="000000"/>
                </a:solidFill>
                <a:effectLst/>
                <a:latin typeface="+mn-lt"/>
                <a:ea typeface="IBM Plex Sans Light" panose="020B0403050203000203" pitchFamily="34" charset="0"/>
                <a:cs typeface="IBM Plex Sans Light" panose="020B0403050203000203" pitchFamily="34" charset="0"/>
              </a:rPr>
              <a:t>Productivity is about getting more out than employees put in, but employees are frequently overloaded. For example, today, a typical enterprise employee uses an average of 13 applications 30 times per day, even as other tasks remain stubbornly manual. AI and automation solutions can both increase productivity and reduce costs. With I</a:t>
            </a:r>
            <a:r>
              <a:rPr lang="en-US" sz="1000" dirty="0">
                <a:effectLst/>
                <a:latin typeface="+mn-lt"/>
                <a:ea typeface="IBM Plex Sans Light" panose="020B0403050203000203" pitchFamily="34" charset="0"/>
                <a:cs typeface="IBM Plex Sans Light" panose="020B0403050203000203" pitchFamily="34" charset="0"/>
              </a:rPr>
              <a:t>BM Watson Orchestrate, IBM’s Human Resources (HR) department automated 12,000 hours of previously manual data-gathering and data-entry tasks in a single quarter.</a:t>
            </a:r>
            <a:endParaRPr lang="en-US" sz="1000" dirty="0">
              <a:effectLst/>
              <a:latin typeface="+mn-lt"/>
              <a:ea typeface="Times New Roman" panose="02020603050405020304" pitchFamily="18" charset="0"/>
            </a:endParaRPr>
          </a:p>
          <a:p>
            <a:pPr marL="0" marR="0">
              <a:spcBef>
                <a:spcPts val="0"/>
              </a:spcBef>
              <a:spcAft>
                <a:spcPts val="0"/>
              </a:spcAft>
            </a:pPr>
            <a:endParaRPr lang="en-US" sz="1000" b="0" dirty="0">
              <a:effectLst/>
              <a:latin typeface="+mn-lt"/>
              <a:ea typeface="IBM Plex Sans SemiBold" panose="020B0703050203000203" pitchFamily="34" charset="0"/>
              <a:cs typeface="+mn-cs"/>
            </a:endParaRPr>
          </a:p>
          <a:p>
            <a:pPr marL="0" marR="0">
              <a:spcBef>
                <a:spcPts val="0"/>
              </a:spcBef>
              <a:spcAft>
                <a:spcPts val="0"/>
              </a:spcAft>
            </a:pPr>
            <a:r>
              <a:rPr lang="en-US" sz="1000" b="1" dirty="0">
                <a:effectLst/>
                <a:latin typeface="+mn-lt"/>
                <a:ea typeface="IBM Plex Sans SemiBold" panose="020B0703050203000203" pitchFamily="34" charset="0"/>
                <a:cs typeface="IBM Plex Sans SemiBold" panose="020B0703050203000203" pitchFamily="34" charset="0"/>
              </a:rPr>
              <a:t>Create exceptional customer care </a:t>
            </a:r>
          </a:p>
          <a:p>
            <a:pPr marL="0" marR="0">
              <a:spcBef>
                <a:spcPts val="0"/>
              </a:spcBef>
              <a:spcAft>
                <a:spcPts val="0"/>
              </a:spcAft>
            </a:pPr>
            <a:r>
              <a:rPr lang="en-US" sz="1000" dirty="0">
                <a:solidFill>
                  <a:srgbClr val="000000"/>
                </a:solidFill>
                <a:effectLst/>
                <a:latin typeface="+mn-lt"/>
                <a:ea typeface="IBM Plex Sans Light" panose="020B0403050203000203" pitchFamily="34" charset="0"/>
                <a:cs typeface="IBM Plex Sans Light" panose="020B0403050203000203" pitchFamily="34" charset="0"/>
              </a:rPr>
              <a:t>Customers today expect seamless, frictionless experiences, and fast answers to their questions </a:t>
            </a:r>
            <a:r>
              <a:rPr lang="en-US" sz="1000" kern="100" dirty="0">
                <a:effectLst/>
                <a:latin typeface="+mn-lt"/>
                <a:ea typeface="Calibri" panose="020F0502020204030204" pitchFamily="34" charset="0"/>
                <a:cs typeface="Times New Roman" panose="02020603050405020304" pitchFamily="18" charset="0"/>
              </a:rPr>
              <a:t>– </a:t>
            </a:r>
            <a:r>
              <a:rPr lang="en-US" sz="1000" dirty="0">
                <a:solidFill>
                  <a:srgbClr val="000000"/>
                </a:solidFill>
                <a:effectLst/>
                <a:latin typeface="+mn-lt"/>
                <a:ea typeface="IBM Plex Sans Light" panose="020B0403050203000203" pitchFamily="34" charset="0"/>
                <a:cs typeface="IBM Plex Sans Light" panose="020B0403050203000203" pitchFamily="34" charset="0"/>
              </a:rPr>
              <a:t>companies that fail to meet these expectations risk falling behind. AI can empower customers to get what they need quickly and through self-service action, freeing employees to handle more complex requests. </a:t>
            </a:r>
            <a:r>
              <a:rPr lang="en-US" sz="1000" dirty="0">
                <a:effectLst/>
                <a:latin typeface="+mn-lt"/>
                <a:ea typeface="IBM Plex Sans Light" panose="020B0403050203000203" pitchFamily="34" charset="0"/>
                <a:cs typeface="IBM Plex Sans Light" panose="020B0403050203000203" pitchFamily="34" charset="0"/>
              </a:rPr>
              <a:t>For example, the financial services company Bradesco uses IBM Watson Assistant to automate their customer service answers with 95% accuracy, answering 283,000 questions monthly, and continuing to learn from feedback of over 10 million interactions.</a:t>
            </a:r>
            <a:r>
              <a:rPr lang="en-US" sz="1000" dirty="0">
                <a:effectLst/>
                <a:latin typeface="+mn-lt"/>
                <a:ea typeface="IBM Plex Sans" panose="020B0503050203000203" pitchFamily="34" charset="0"/>
                <a:cs typeface="IBM Plex Sans" panose="020B0503050203000203" pitchFamily="34" charset="0"/>
              </a:rPr>
              <a:t> </a:t>
            </a:r>
            <a:endParaRPr lang="en-US" sz="1000" b="0" dirty="0">
              <a:effectLst/>
              <a:latin typeface="+mn-lt"/>
              <a:ea typeface="IBM Plex Sans" panose="020B0503050203000203" pitchFamily="34" charset="0"/>
              <a:cs typeface="+mn-cs"/>
            </a:endParaRPr>
          </a:p>
          <a:p>
            <a:pPr marL="0" marR="0">
              <a:spcBef>
                <a:spcPts val="0"/>
              </a:spcBef>
              <a:spcAft>
                <a:spcPts val="0"/>
              </a:spcAft>
            </a:pPr>
            <a:endParaRPr lang="en-US" sz="1000" b="0" dirty="0">
              <a:effectLst/>
              <a:latin typeface="+mn-lt"/>
              <a:ea typeface="IBM Plex Sans" panose="020B0503050203000203" pitchFamily="34" charset="0"/>
              <a:cs typeface="+mn-cs"/>
            </a:endParaRPr>
          </a:p>
          <a:p>
            <a:pPr marL="0" marR="0">
              <a:spcBef>
                <a:spcPts val="0"/>
              </a:spcBef>
              <a:spcAft>
                <a:spcPts val="0"/>
              </a:spcAft>
            </a:pPr>
            <a:r>
              <a:rPr lang="en-US" sz="1000" b="1" dirty="0">
                <a:effectLst/>
                <a:latin typeface="+mn-lt"/>
                <a:ea typeface="IBM Plex Sans" panose="020B0503050203000203" pitchFamily="34" charset="0"/>
                <a:cs typeface="IBM Plex Sans" panose="020B0503050203000203" pitchFamily="34" charset="0"/>
              </a:rPr>
              <a:t>Process claims with accuracy, speed, and efficiency </a:t>
            </a:r>
          </a:p>
          <a:p>
            <a:pPr marL="0" marR="0">
              <a:spcBef>
                <a:spcPts val="0"/>
              </a:spcBef>
              <a:spcAft>
                <a:spcPts val="0"/>
              </a:spcAft>
            </a:pPr>
            <a:r>
              <a:rPr lang="en-US" sz="1000" dirty="0">
                <a:effectLst/>
                <a:latin typeface="+mn-lt"/>
                <a:ea typeface="IBM Plex Sans Light" panose="020B0403050203000203" pitchFamily="34" charset="0"/>
                <a:cs typeface="IBM Plex Sans Light" panose="020B0403050203000203" pitchFamily="34" charset="0"/>
              </a:rPr>
              <a:t>Historically, claims processing has been convoluted and manual. Today, inefficient legacy systems make it challenging for organizations to operate at the speed of today’s business. With AI fined-tuned with business data, a large insurance company client reduced both the time and cost of claims processing by automating and simplifying tedious and time-consuming manual tasks. </a:t>
            </a:r>
            <a:endParaRPr lang="en-US" sz="1000" dirty="0">
              <a:effectLst/>
              <a:latin typeface="+mn-lt"/>
              <a:ea typeface="Times New Roman" panose="02020603050405020304" pitchFamily="18" charset="0"/>
            </a:endParaRPr>
          </a:p>
          <a:p>
            <a:endParaRPr lang="en-US" sz="1000" dirty="0">
              <a:latin typeface="+mn-lt"/>
            </a:endParaRPr>
          </a:p>
          <a:p>
            <a:r>
              <a:rPr lang="en-US" sz="1000" b="1" dirty="0">
                <a:latin typeface="+mn-lt"/>
              </a:rPr>
              <a:t>Source:</a:t>
            </a:r>
          </a:p>
          <a:p>
            <a:endParaRPr lang="en-US" sz="1000" b="1" dirty="0">
              <a:latin typeface="+mn-lt"/>
            </a:endParaRPr>
          </a:p>
          <a:p>
            <a:pPr marL="171450" indent="-171450">
              <a:buFont typeface="Arial" panose="020B0604020202020204" pitchFamily="34" charset="0"/>
              <a:buChar char="•"/>
            </a:pPr>
            <a:r>
              <a:rPr lang="en-US" sz="1000" dirty="0">
                <a:latin typeface="+mn-lt"/>
              </a:rPr>
              <a:t>Bradesco client story: </a:t>
            </a:r>
            <a:r>
              <a:rPr lang="en-US" sz="1000" dirty="0">
                <a:latin typeface="+mn-lt"/>
                <a:hlinkClick r:id="rId3"/>
              </a:rPr>
              <a:t>https://www.ibm.com/watson/stories/Bradesco</a:t>
            </a:r>
            <a:endParaRPr lang="en-US" sz="1000"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25</a:t>
            </a:fld>
            <a:endParaRPr lang="en-US" dirty="0"/>
          </a:p>
        </p:txBody>
      </p:sp>
    </p:spTree>
    <p:extLst>
      <p:ext uri="{BB962C8B-B14F-4D97-AF65-F5344CB8AC3E}">
        <p14:creationId xmlns:p14="http://schemas.microsoft.com/office/powerpoint/2010/main" val="2276777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sz="1000" b="0" dirty="0">
                <a:latin typeface="+mn-lt"/>
              </a:rPr>
              <a:t>Bradesco is one of Brazil’s largest banks, with over 5,200 branches. When branch employees had questions about products or services, they called a central office, but there was often a long wait for answers. This meant Bradesco’s customer was also left waiting. So, Bradesco started looking for a way to increase the speed of service and improve the level of personalization for each client. That’s when they turned to IBM and Watson. </a:t>
            </a:r>
          </a:p>
          <a:p>
            <a:endParaRPr lang="en-US" sz="1000" dirty="0">
              <a:latin typeface="+mn-lt"/>
            </a:endParaRPr>
          </a:p>
          <a:p>
            <a:r>
              <a:rPr lang="en-US" sz="1000" b="0" dirty="0">
                <a:latin typeface="+mn-lt"/>
              </a:rPr>
              <a:t>Watson was trained in Portuguese and in banking by a dedicated team with 10,000 customer questions. Then Watson was tested in a limited number of branches until the bank was satisfied with its responses. As employees began to trust Watson, response times were reduced from 10 minutes to a few seconds. Watson keeps learning and improving, thanks to feedback on over 10 million interactions. Now Watson is trained on 62 products and answers 283,000 questions a month with a 95% accuracy rate.</a:t>
            </a:r>
          </a:p>
          <a:p>
            <a:endParaRPr lang="en-US" sz="1000" dirty="0">
              <a:latin typeface="+mn-lt"/>
            </a:endParaRPr>
          </a:p>
          <a:p>
            <a:r>
              <a:rPr lang="en-US" sz="1000" b="1" dirty="0">
                <a:latin typeface="+mn-lt"/>
              </a:rPr>
              <a:t>Source:</a:t>
            </a:r>
          </a:p>
          <a:p>
            <a:endParaRPr lang="en-US" sz="1000" b="1" dirty="0">
              <a:latin typeface="+mn-lt"/>
            </a:endParaRPr>
          </a:p>
          <a:p>
            <a:pPr marL="171450" indent="-171450">
              <a:buFont typeface="Arial" panose="020B0604020202020204" pitchFamily="34" charset="0"/>
              <a:buChar char="•"/>
            </a:pPr>
            <a:r>
              <a:rPr lang="en-US" sz="1000" dirty="0">
                <a:latin typeface="+mn-lt"/>
              </a:rPr>
              <a:t>Bradesco client story: </a:t>
            </a:r>
            <a:r>
              <a:rPr lang="en-US" sz="1000" dirty="0">
                <a:latin typeface="+mn-lt"/>
                <a:hlinkClick r:id="rId3"/>
              </a:rPr>
              <a:t>https://www.ibm.com/watson/stories/Bradesco</a:t>
            </a:r>
            <a:endParaRPr lang="en-US" sz="1000"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26</a:t>
            </a:fld>
            <a:endParaRPr lang="en-US" dirty="0"/>
          </a:p>
        </p:txBody>
      </p:sp>
    </p:spTree>
    <p:extLst>
      <p:ext uri="{BB962C8B-B14F-4D97-AF65-F5344CB8AC3E}">
        <p14:creationId xmlns:p14="http://schemas.microsoft.com/office/powerpoint/2010/main" val="1492766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a:spcBef>
                <a:spcPts val="0"/>
              </a:spcBef>
              <a:spcAft>
                <a:spcPts val="0"/>
              </a:spcAft>
            </a:pPr>
            <a:r>
              <a:rPr lang="en-US" sz="1000" dirty="0">
                <a:effectLst/>
                <a:latin typeface="+mn-lt"/>
                <a:ea typeface="IBM Plex Sans Light" panose="020B0403050203000203" pitchFamily="34" charset="0"/>
                <a:cs typeface="IBM Plex Sans Light" panose="020B0403050203000203" pitchFamily="34" charset="0"/>
              </a:rPr>
              <a:t>A more automated information infrastructure massively augments the oversight capabilities of IT teams, enabling them to achieve new levels of resiliency and efficiency. As a result, they can spend their time and expertise more productively to develop new innovations and get products into the market faster.</a:t>
            </a:r>
            <a:endParaRPr lang="en-US" sz="1000" b="0" dirty="0">
              <a:effectLst/>
              <a:latin typeface="+mn-lt"/>
              <a:ea typeface="IBM Plex Sans Light" panose="020B0403050203000203" pitchFamily="34" charset="0"/>
              <a:cs typeface="+mn-cs"/>
            </a:endParaRPr>
          </a:p>
          <a:p>
            <a:pPr marL="0" marR="0">
              <a:spcBef>
                <a:spcPts val="0"/>
              </a:spcBef>
              <a:spcAft>
                <a:spcPts val="0"/>
              </a:spcAft>
            </a:pPr>
            <a:endParaRPr lang="en-US" sz="1000" b="0" dirty="0">
              <a:effectLst/>
              <a:latin typeface="+mn-lt"/>
              <a:ea typeface="IBM Plex Sans SemiBold" panose="020B0703050203000203" pitchFamily="34" charset="0"/>
              <a:cs typeface="+mn-cs"/>
            </a:endParaRPr>
          </a:p>
          <a:p>
            <a:pPr marL="0" marR="0">
              <a:spcBef>
                <a:spcPts val="0"/>
              </a:spcBef>
              <a:spcAft>
                <a:spcPts val="0"/>
              </a:spcAft>
            </a:pPr>
            <a:r>
              <a:rPr lang="en-US" sz="1000" b="1" dirty="0">
                <a:effectLst/>
                <a:latin typeface="+mn-lt"/>
                <a:ea typeface="IBM Plex Sans SemiBold" panose="020B0703050203000203" pitchFamily="34" charset="0"/>
                <a:cs typeface="IBM Plex Sans SemiBold" panose="020B0703050203000203" pitchFamily="34" charset="0"/>
              </a:rPr>
              <a:t>Cost-effective performance</a:t>
            </a:r>
          </a:p>
          <a:p>
            <a:pPr marL="0" marR="0">
              <a:spcBef>
                <a:spcPts val="0"/>
              </a:spcBef>
              <a:spcAft>
                <a:spcPts val="0"/>
              </a:spcAft>
            </a:pPr>
            <a:r>
              <a:rPr lang="en-US" sz="1000" dirty="0">
                <a:solidFill>
                  <a:srgbClr val="000000"/>
                </a:solidFill>
                <a:effectLst/>
                <a:latin typeface="+mn-lt"/>
                <a:ea typeface="IBM Plex Sans Light" panose="020B0403050203000203" pitchFamily="34" charset="0"/>
                <a:cs typeface="IBM Plex Sans Light" panose="020B0403050203000203" pitchFamily="34" charset="0"/>
              </a:rPr>
              <a:t>As the applications that run businesses become increasingly complex, AI-powered IT automation can proactively assure continuous</a:t>
            </a:r>
            <a:r>
              <a:rPr lang="en-US" sz="1000" dirty="0">
                <a:effectLst/>
                <a:latin typeface="+mn-lt"/>
                <a:ea typeface="IBM Plex Sans Light" panose="020B0403050203000203" pitchFamily="34" charset="0"/>
                <a:cs typeface="IBM Plex Sans Light" panose="020B0403050203000203" pitchFamily="34" charset="0"/>
              </a:rPr>
              <a:t>, cost-effective performance, and secure application-centric connectivity. With IBM Turbonomic, the retailer Carhartt improved the efficiency of its cloud environment by 45%.</a:t>
            </a:r>
            <a:endParaRPr lang="en-US" sz="1000" b="0" dirty="0">
              <a:effectLst/>
              <a:latin typeface="+mn-lt"/>
              <a:ea typeface="IBM Plex Sans Light" panose="020B0403050203000203" pitchFamily="34" charset="0"/>
              <a:cs typeface="+mn-cs"/>
            </a:endParaRPr>
          </a:p>
          <a:p>
            <a:pPr marL="0" marR="0">
              <a:spcBef>
                <a:spcPts val="0"/>
              </a:spcBef>
              <a:spcAft>
                <a:spcPts val="0"/>
              </a:spcAft>
            </a:pPr>
            <a:endParaRPr lang="en-US" sz="1000" b="0" dirty="0">
              <a:effectLst/>
              <a:latin typeface="+mn-lt"/>
              <a:ea typeface="IBM Plex Sans SemiBold" panose="020B0703050203000203" pitchFamily="34" charset="0"/>
              <a:cs typeface="+mn-cs"/>
            </a:endParaRPr>
          </a:p>
          <a:p>
            <a:pPr marL="0" marR="0">
              <a:spcBef>
                <a:spcPts val="0"/>
              </a:spcBef>
              <a:spcAft>
                <a:spcPts val="0"/>
              </a:spcAft>
            </a:pPr>
            <a:r>
              <a:rPr lang="en-US" sz="1000" b="1" dirty="0">
                <a:effectLst/>
                <a:latin typeface="+mn-lt"/>
                <a:ea typeface="IBM Plex Sans SemiBold" panose="020B0703050203000203" pitchFamily="34" charset="0"/>
                <a:cs typeface="IBM Plex Sans SemiBold" panose="020B0703050203000203" pitchFamily="34" charset="0"/>
              </a:rPr>
              <a:t>Act fast with network automation</a:t>
            </a:r>
            <a:endParaRPr lang="en-US" sz="1000" dirty="0">
              <a:effectLst/>
              <a:latin typeface="+mn-lt"/>
              <a:ea typeface="IBM Plex Sans SemiBold" panose="020B0703050203000203" pitchFamily="34" charset="0"/>
              <a:cs typeface="IBM Plex Sans SemiBold" panose="020B0703050203000203" pitchFamily="34" charset="0"/>
            </a:endParaRPr>
          </a:p>
          <a:p>
            <a:pPr marL="0" marR="0">
              <a:spcBef>
                <a:spcPts val="0"/>
              </a:spcBef>
              <a:spcAft>
                <a:spcPts val="0"/>
              </a:spcAft>
            </a:pPr>
            <a:r>
              <a:rPr lang="en-US" sz="1000" dirty="0">
                <a:effectLst/>
                <a:latin typeface="+mn-lt"/>
                <a:ea typeface="IBM Plex Sans Light" panose="020B0403050203000203" pitchFamily="34" charset="0"/>
                <a:cs typeface="IBM Plex Sans Light" panose="020B0403050203000203" pitchFamily="34" charset="0"/>
              </a:rPr>
              <a:t>Machine learning-powered analytics can augment IT teams helping to spot, address, and prevent network performance issues early. With IBM SevOne, BT Global consolidated the number of monitoring systems by 80%, enabling simpler integration and a major reduction in software licensing costs. </a:t>
            </a:r>
            <a:endParaRPr lang="en-US" sz="1000" b="0" dirty="0">
              <a:effectLst/>
              <a:latin typeface="+mn-lt"/>
              <a:ea typeface="IBM Plex Sans Light" panose="020B0403050203000203" pitchFamily="34" charset="0"/>
              <a:cs typeface="+mn-cs"/>
            </a:endParaRPr>
          </a:p>
          <a:p>
            <a:pPr marL="0" marR="0">
              <a:spcBef>
                <a:spcPts val="0"/>
              </a:spcBef>
              <a:spcAft>
                <a:spcPts val="0"/>
              </a:spcAft>
            </a:pPr>
            <a:endParaRPr lang="en-US" sz="1000" b="0" dirty="0">
              <a:effectLst/>
              <a:latin typeface="+mn-lt"/>
              <a:ea typeface="IBM Plex Sans SemiBold" panose="020B0703050203000203" pitchFamily="34" charset="0"/>
              <a:cs typeface="+mn-cs"/>
            </a:endParaRPr>
          </a:p>
          <a:p>
            <a:pPr marL="0" marR="0">
              <a:spcBef>
                <a:spcPts val="0"/>
              </a:spcBef>
              <a:spcAft>
                <a:spcPts val="0"/>
              </a:spcAft>
            </a:pPr>
            <a:r>
              <a:rPr lang="en-US" sz="1000" b="1" dirty="0">
                <a:effectLst/>
                <a:latin typeface="+mn-lt"/>
                <a:ea typeface="IBM Plex Sans SemiBold" panose="020B0703050203000203" pitchFamily="34" charset="0"/>
                <a:cs typeface="IBM Plex Sans SemiBold" panose="020B0703050203000203" pitchFamily="34" charset="0"/>
              </a:rPr>
              <a:t>AI for Code</a:t>
            </a:r>
          </a:p>
          <a:p>
            <a:pPr marL="0" marR="0">
              <a:spcBef>
                <a:spcPts val="0"/>
              </a:spcBef>
              <a:spcAft>
                <a:spcPts val="0"/>
              </a:spcAft>
            </a:pPr>
            <a:r>
              <a:rPr lang="en-US" sz="1000" dirty="0">
                <a:effectLst/>
                <a:latin typeface="+mn-lt"/>
                <a:ea typeface="IBM Plex Sans Light" panose="020B0403050203000203" pitchFamily="34" charset="0"/>
                <a:cs typeface="IBM Plex Sans Light" panose="020B0403050203000203" pitchFamily="34" charset="0"/>
              </a:rPr>
              <a:t>IBM and Red Hat developed a specified Ansible Playbook foundation model that assists developers by generating YAML Playbook code through a natural-language generation (NLG) interface for the Red Hat Ansible Automation platform. It provides a simple, yet powerful, automation that significantly enhances and improves developer productivity.</a:t>
            </a:r>
            <a:endParaRPr lang="en-US" sz="1000" dirty="0">
              <a:effectLst/>
              <a:latin typeface="+mn-lt"/>
              <a:ea typeface="Times New Roman" panose="02020603050405020304" pitchFamily="18" charset="0"/>
            </a:endParaRPr>
          </a:p>
          <a:p>
            <a:endParaRPr lang="en-US" sz="1000" dirty="0">
              <a:latin typeface="+mn-lt"/>
            </a:endParaRPr>
          </a:p>
          <a:p>
            <a:r>
              <a:rPr lang="en-US" sz="1000" b="1" dirty="0">
                <a:latin typeface="+mn-lt"/>
              </a:rPr>
              <a:t>Notes:</a:t>
            </a:r>
          </a:p>
          <a:p>
            <a:endParaRPr lang="en-US" sz="1000" b="1" dirty="0">
              <a:latin typeface="+mn-lt"/>
            </a:endParaRPr>
          </a:p>
          <a:p>
            <a:pPr marL="171450" indent="-171450">
              <a:buFont typeface="Arial" panose="020B0604020202020204" pitchFamily="34" charset="0"/>
              <a:buChar char="•"/>
            </a:pPr>
            <a:r>
              <a:rPr lang="en-US" sz="1000" b="0" dirty="0">
                <a:latin typeface="+mn-lt"/>
              </a:rPr>
              <a:t>IBM recently announced IBM Watson Code Assist. This model is built on a foundation model of code.</a:t>
            </a:r>
          </a:p>
          <a:p>
            <a:endParaRPr lang="en-US" sz="1000" b="1"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Machine learning (ML) </a:t>
            </a:r>
            <a:r>
              <a:rPr lang="en-US" sz="1000" b="0" dirty="0">
                <a:latin typeface="+mn-lt"/>
              </a:rPr>
              <a:t>refers to a broad set of techniques to train a computer to learn from its inputs, using existing data, and one or more “training” methods, instead of being explicitly programmed. ML helps a computer to achieve AI.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b="0" dirty="0">
              <a:latin typeface="+mn-lt"/>
            </a:endParaRPr>
          </a:p>
          <a:p>
            <a:pPr marL="171450" indent="-171450" defTabSz="914400" eaLnBrk="0" fontAlgn="base" hangingPunct="0">
              <a:lnSpc>
                <a:spcPct val="100000"/>
              </a:lnSpc>
              <a:spcBef>
                <a:spcPct val="30000"/>
              </a:spcBef>
              <a:spcAft>
                <a:spcPct val="0"/>
              </a:spcAft>
              <a:buFont typeface="Arial" panose="020B0604020202020204" pitchFamily="34" charset="0"/>
              <a:buChar char="•"/>
              <a:defRPr/>
            </a:pPr>
            <a:r>
              <a:rPr lang="en-US" sz="1000" b="1" dirty="0">
                <a:latin typeface="+mn-lt"/>
              </a:rPr>
              <a:t>Foundation models </a:t>
            </a:r>
            <a:r>
              <a:rPr lang="en-US" sz="1000" dirty="0">
                <a:latin typeface="+mn-lt"/>
              </a:rPr>
              <a:t>are typically built using a specific kind of neural network architecture, called a transformer, which is designed to generate sequences of related data elements (for example, like a sentence). </a:t>
            </a:r>
          </a:p>
          <a:p>
            <a:pPr marL="171450" indent="-171450">
              <a:buFont typeface="Arial" panose="020B0604020202020204" pitchFamily="34" charset="0"/>
              <a:buChar char="•"/>
            </a:pPr>
            <a:endParaRPr lang="en-US" sz="1000" b="0" dirty="0">
              <a:effectLst/>
              <a:latin typeface="+mn-lt"/>
              <a:ea typeface="Calibri" panose="020F0502020204030204" pitchFamily="34" charset="0"/>
              <a:cs typeface="Times New Roman" panose="02020603050405020304" pitchFamily="18" charset="0"/>
            </a:endParaRPr>
          </a:p>
          <a:p>
            <a:pPr marL="171450" indent="-171450">
              <a:lnSpc>
                <a:spcPct val="107000"/>
              </a:lnSpc>
              <a:buFont typeface="Arial" panose="020B0604020202020204" pitchFamily="34" charset="0"/>
              <a:buChar char="•"/>
            </a:pPr>
            <a:r>
              <a:rPr lang="en-US" sz="1000" b="0" dirty="0">
                <a:latin typeface="+mn-lt"/>
              </a:rPr>
              <a:t>A </a:t>
            </a:r>
            <a:r>
              <a:rPr lang="en-US" sz="1000" b="1" dirty="0">
                <a:latin typeface="+mn-lt"/>
              </a:rPr>
              <a:t>transformer</a:t>
            </a:r>
            <a:r>
              <a:rPr lang="en-US" sz="1000" b="0" dirty="0">
                <a:latin typeface="+mn-lt"/>
              </a:rPr>
              <a:t> </a:t>
            </a:r>
            <a:r>
              <a:rPr lang="en-US" sz="1000" b="1" dirty="0">
                <a:latin typeface="+mn-lt"/>
              </a:rPr>
              <a:t>model</a:t>
            </a:r>
            <a:r>
              <a:rPr lang="en-US" sz="1000" b="0" dirty="0">
                <a:latin typeface="+mn-lt"/>
              </a:rPr>
              <a:t> </a:t>
            </a:r>
            <a:r>
              <a:rPr lang="en-US" sz="1000" dirty="0">
                <a:latin typeface="+mn-lt"/>
              </a:rPr>
              <a:t>is a neural network architecture useful for understanding language, which does not have to understand words one at a time but can look at an entire sentence at once for context and disambiguation. A technique called self-attention allows these models to focus on the particular words that are important in understanding the meaning of the sentence. Transformers single-handedly spawned the world of foundation models and its birthplace research paper (Attention is all You Need) spawned the AI inflection point that is happening today. AI transformer models can be Encoder models (like BERT), Decoder models (like GPT), or Encoder and Decoder models (like T5). Learn more about Transformers at: </a:t>
            </a:r>
            <a:r>
              <a:rPr lang="en-US" sz="1000" dirty="0">
                <a:latin typeface="+mn-lt"/>
                <a:hlinkClick r:id="rId3"/>
              </a:rPr>
              <a:t>https://www.youtube.com/watch?v=ZXiruGOCn9s</a:t>
            </a:r>
            <a:r>
              <a:rPr lang="en-US" sz="1000" dirty="0">
                <a:latin typeface="+mn-lt"/>
              </a:rPr>
              <a:t>.</a:t>
            </a:r>
          </a:p>
          <a:p>
            <a:pPr marL="171450" marR="0" indent="-171450">
              <a:lnSpc>
                <a:spcPct val="107000"/>
              </a:lnSpc>
              <a:spcBef>
                <a:spcPts val="0"/>
              </a:spcBef>
              <a:spcAft>
                <a:spcPts val="0"/>
              </a:spcAft>
              <a:buFont typeface="Arial" panose="020B0604020202020204" pitchFamily="34" charset="0"/>
              <a:buChar char="•"/>
            </a:pPr>
            <a:endParaRPr lang="en-US" sz="1000" dirty="0">
              <a:effectLst/>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Neural networks </a:t>
            </a:r>
            <a:r>
              <a:rPr lang="en-US" sz="1000" b="0" dirty="0">
                <a:latin typeface="+mn-lt"/>
              </a:rPr>
              <a:t>are a set of algorithms, modeled loosely after the neural networks found in the human brain, that are designed to recognize hidden patterns in data</a:t>
            </a:r>
            <a:r>
              <a:rPr lang="en-US" sz="1000" b="0" dirty="0">
                <a:effectLst/>
                <a:latin typeface="+mn-lt"/>
                <a:ea typeface="Calibri" panose="020F0502020204030204" pitchFamily="34" charset="0"/>
                <a:cs typeface="Times New Roman" panose="02020603050405020304" pitchFamily="18" charset="0"/>
              </a:rPr>
              <a:t>.</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dirty="0">
              <a:latin typeface="+mn-lt"/>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defRPr/>
            </a:pPr>
            <a:r>
              <a:rPr lang="en-US" sz="1000" b="0" dirty="0">
                <a:latin typeface="+mn-lt"/>
              </a:rPr>
              <a:t>An </a:t>
            </a:r>
            <a:r>
              <a:rPr lang="en-US" sz="1000" b="1" dirty="0">
                <a:latin typeface="+mn-lt"/>
              </a:rPr>
              <a:t>algorithm</a:t>
            </a:r>
            <a:r>
              <a:rPr lang="en-US" sz="1000" b="0" dirty="0">
                <a:latin typeface="+mn-lt"/>
              </a:rPr>
              <a:t> is a procedure used for solving a problem or performing a computation. Algorithms act as an exact list of instructions that conduct a sequence of specified actions in either hardware- or software-based routines.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b="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Natural language generation (NLG) </a:t>
            </a:r>
            <a:r>
              <a:rPr lang="en-US" sz="1000" dirty="0">
                <a:latin typeface="+mn-lt"/>
              </a:rPr>
              <a:t>is a subtopic of natural language processing (NLP) that is the process of generating text that appears to be written by a human, without the need for a human to actually write it.</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b="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Natural language processing (NLP) </a:t>
            </a:r>
            <a:r>
              <a:rPr lang="en-US" sz="1000" dirty="0">
                <a:latin typeface="+mn-lt"/>
              </a:rPr>
              <a:t>is the technology that gives computers the ability to understand text and spoken words in much the same way human beings can. NLP combines computational linguistics — rule-based modeling of human language — with statistical, machine learning (ML), and deep learning (DL) models. These technologies enable computers to process human language in the form of text or voice data and to ‘understand’ its full meaning, complete with the speaker or writer’s intent and sentiment.</a:t>
            </a:r>
          </a:p>
          <a:p>
            <a:endParaRPr lang="en-US" sz="1000" dirty="0">
              <a:latin typeface="+mn-lt"/>
            </a:endParaRPr>
          </a:p>
          <a:p>
            <a:r>
              <a:rPr lang="en-US" sz="1000" b="1" dirty="0">
                <a:latin typeface="+mn-lt"/>
              </a:rPr>
              <a:t>Sources:</a:t>
            </a:r>
          </a:p>
          <a:p>
            <a:endParaRPr lang="en-US" sz="1000" b="1" dirty="0">
              <a:latin typeface="+mn-lt"/>
            </a:endParaRPr>
          </a:p>
          <a:p>
            <a:pPr marL="171450" indent="-171450">
              <a:buFont typeface="Arial" panose="020B0604020202020204" pitchFamily="34" charset="0"/>
              <a:buChar char="•"/>
            </a:pPr>
            <a:r>
              <a:rPr lang="en-US" sz="1000" dirty="0">
                <a:latin typeface="+mn-lt"/>
              </a:rPr>
              <a:t>Carhartt client story: </a:t>
            </a:r>
            <a:r>
              <a:rPr lang="en-US" sz="1000" dirty="0">
                <a:latin typeface="+mn-lt"/>
                <a:hlinkClick r:id="rId4"/>
              </a:rPr>
              <a:t>https://www.ibm.com/case-studies/carhartt-turbonomic</a:t>
            </a:r>
            <a:endParaRPr lang="en-US" sz="1000" dirty="0">
              <a:latin typeface="+mn-lt"/>
            </a:endParaRPr>
          </a:p>
          <a:p>
            <a:pPr marL="171450" indent="-171450">
              <a:buFont typeface="Arial" panose="020B0604020202020204" pitchFamily="34" charset="0"/>
              <a:buChar char="•"/>
            </a:pPr>
            <a:endParaRPr lang="en-US" sz="1000" dirty="0">
              <a:latin typeface="+mn-lt"/>
            </a:endParaRPr>
          </a:p>
          <a:p>
            <a:pPr marL="171450" indent="-171450">
              <a:buFont typeface="Arial" panose="020B0604020202020204" pitchFamily="34" charset="0"/>
              <a:buChar char="•"/>
            </a:pPr>
            <a:r>
              <a:rPr lang="en-US" sz="1000" dirty="0">
                <a:latin typeface="+mn-lt"/>
              </a:rPr>
              <a:t>BT Global client story: </a:t>
            </a:r>
            <a:r>
              <a:rPr lang="en-US" sz="1000" dirty="0">
                <a:latin typeface="+mn-lt"/>
                <a:hlinkClick r:id="rId5"/>
              </a:rPr>
              <a:t>https://www.ibm.com/case-studies/bt-global</a:t>
            </a:r>
            <a:endParaRPr lang="en-US" sz="1000"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27</a:t>
            </a:fld>
            <a:endParaRPr lang="en-US" dirty="0"/>
          </a:p>
        </p:txBody>
      </p:sp>
    </p:spTree>
    <p:extLst>
      <p:ext uri="{BB962C8B-B14F-4D97-AF65-F5344CB8AC3E}">
        <p14:creationId xmlns:p14="http://schemas.microsoft.com/office/powerpoint/2010/main" val="490884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a:xfrm>
            <a:off x="206710" y="4087090"/>
            <a:ext cx="6419088" cy="4320309"/>
          </a:xfrm>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000" dirty="0">
                <a:latin typeface="+mn-lt"/>
              </a:rPr>
              <a:t>Headquartered in Dearborn, Michigan, and founded by Hamilton Carhartt in 1889, Carhartt’s mission was to provide durable work clothing for railroad workers. Today, Carhartt is one of the most popular brands of high-quality apparel for any type of hard work.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dirty="0">
                <a:latin typeface="+mn-lt"/>
              </a:rPr>
              <a:t>To prepare for the sudden business surges and seasonal peaks, Carhartt sought greater visibility into application resources and greater clarity into any of their infrastructure performance issues. Carhartt began using IBM Turbonomic hybrid cloud cost optimization software to help its hybrid cloud infrastructure handle dramatic new spikes in demand. By automating virtual machine (VM) replacement with IBM Turbonomic, Carhartt achieved a 15% improvement in resource utilization. Carhartt also improved the efficiency of its cloud environment by 45% while assuring workload performance.</a:t>
            </a:r>
            <a:endParaRPr lang="en-US" sz="1000" b="1"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b="1"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b="1" dirty="0">
                <a:latin typeface="+mn-lt"/>
              </a:rPr>
              <a:t>Source:</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b="1"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latin typeface="+mn-lt"/>
              </a:rPr>
              <a:t>Carhartt client story: </a:t>
            </a:r>
            <a:r>
              <a:rPr lang="en-US" sz="1000" dirty="0">
                <a:latin typeface="+mn-lt"/>
                <a:hlinkClick r:id="rId3"/>
              </a:rPr>
              <a:t>https://www.ibm.com/case-studies/carhartt-turbonomic</a:t>
            </a:r>
            <a:endParaRPr lang="en-US" sz="1000"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28</a:t>
            </a:fld>
            <a:endParaRPr lang="en-US" dirty="0"/>
          </a:p>
        </p:txBody>
      </p:sp>
    </p:spTree>
    <p:extLst>
      <p:ext uri="{BB962C8B-B14F-4D97-AF65-F5344CB8AC3E}">
        <p14:creationId xmlns:p14="http://schemas.microsoft.com/office/powerpoint/2010/main" val="1030277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000" dirty="0">
                <a:latin typeface="+mn-lt"/>
              </a:rPr>
              <a:t>Based in London, BT Global is a division of BT Group that provides global security, cloud, and networking services to multinational companies worldwide, with operations in 180 countries. One of the key themes of BT Global’s vision was the need to provide a better experience for its global customers. The team needed to address the inability to get a unified, real-time view into what was happening across the whole network, without the need to use different tools or portals. Most of their global customers are not just one domain </a:t>
            </a:r>
            <a:r>
              <a:rPr lang="en-US" sz="1000" kern="100" dirty="0">
                <a:effectLst/>
                <a:latin typeface="+mn-lt"/>
                <a:ea typeface="Calibri" panose="020F0502020204030204" pitchFamily="34" charset="0"/>
                <a:cs typeface="Times New Roman" panose="02020603050405020304" pitchFamily="18" charset="0"/>
              </a:rPr>
              <a:t>– </a:t>
            </a:r>
            <a:r>
              <a:rPr lang="en-US" sz="1000" dirty="0">
                <a:latin typeface="+mn-lt"/>
              </a:rPr>
              <a:t>BT Global is managing their local area network (LAN), wide-area network (WAN), Wi-Fi, and software-defined wide-area network (SD-WAN).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dirty="0">
                <a:latin typeface="+mn-lt"/>
              </a:rPr>
              <a:t>BT Global is using IBM SevOne Network Performance Management (NPM) to monitor over 5.5 million objects (performance parameters) in real time. SevOne NPM uses machine learning (ML) calculations to determine baselines across all of a customer’s devices and to automatically issue alerts when significant deviations are detected. And it does so at scale: across hundreds of customer networks. </a:t>
            </a:r>
            <a:r>
              <a:rPr lang="en-US" sz="1000" b="0" dirty="0">
                <a:latin typeface="+mn-lt"/>
              </a:rPr>
              <a:t>BT Global consolidated the number of monitoring systems by 80% enabling simpler integration and a major reduction in software licensing costs.</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b="1" dirty="0">
              <a:latin typeface="+mn-lt"/>
            </a:endParaRPr>
          </a:p>
          <a:p>
            <a:r>
              <a:rPr lang="en-US" sz="1000" b="1" dirty="0">
                <a:latin typeface="+mn-lt"/>
              </a:rPr>
              <a:t>Note:</a:t>
            </a:r>
          </a:p>
          <a:p>
            <a:endParaRPr lang="en-US" sz="1000" b="1"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Machine learning (ML) </a:t>
            </a:r>
            <a:r>
              <a:rPr lang="en-US" sz="1000" b="0" dirty="0">
                <a:latin typeface="+mn-lt"/>
              </a:rPr>
              <a:t>refers to a broad set of techniques to train a computer to learn from its inputs, using existing data, and one or more “training” methods, instead of being explicitly programmed. ML helps a computer to achieve AI.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b="1"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b="1" dirty="0">
                <a:latin typeface="+mn-lt"/>
              </a:rPr>
              <a:t>Source:</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b="1"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latin typeface="+mn-lt"/>
              </a:rPr>
              <a:t>BT Global client story: </a:t>
            </a:r>
            <a:r>
              <a:rPr lang="en-US" sz="1000" dirty="0">
                <a:latin typeface="+mn-lt"/>
                <a:hlinkClick r:id="rId3"/>
              </a:rPr>
              <a:t>https://www.ibm.com/case-studies/bt-global</a:t>
            </a:r>
            <a:endParaRPr lang="en-US" sz="1000"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29</a:t>
            </a:fld>
            <a:endParaRPr lang="en-US" dirty="0"/>
          </a:p>
        </p:txBody>
      </p:sp>
    </p:spTree>
    <p:extLst>
      <p:ext uri="{BB962C8B-B14F-4D97-AF65-F5344CB8AC3E}">
        <p14:creationId xmlns:p14="http://schemas.microsoft.com/office/powerpoint/2010/main" val="718025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sz="1000" kern="100" dirty="0">
                <a:effectLst/>
                <a:latin typeface="+mn-lt"/>
                <a:ea typeface="Calibri" panose="020F0502020204030204" pitchFamily="34" charset="0"/>
                <a:cs typeface="Times New Roman" panose="02020603050405020304" pitchFamily="18" charset="0"/>
              </a:rPr>
              <a:t>This is technology that's available right now. IBM is the leader in what it’s doing to bring this to life for companies around the world. The questions are, “Why now?” and “What specifically is IBM doing?”</a:t>
            </a:r>
            <a:endParaRPr lang="en-US" sz="1000"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Tree>
    <p:extLst>
      <p:ext uri="{BB962C8B-B14F-4D97-AF65-F5344CB8AC3E}">
        <p14:creationId xmlns:p14="http://schemas.microsoft.com/office/powerpoint/2010/main" val="1181089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a:spcBef>
                <a:spcPts val="0"/>
              </a:spcBef>
              <a:spcAft>
                <a:spcPts val="0"/>
              </a:spcAft>
            </a:pPr>
            <a:r>
              <a:rPr lang="en-US" sz="1000" dirty="0">
                <a:effectLst/>
                <a:latin typeface="+mn-lt"/>
                <a:ea typeface="IBM Plex Sans Light" panose="020B0403050203000203" pitchFamily="34" charset="0"/>
                <a:cs typeface="IBM Plex Sans Light" panose="020B0403050203000203" pitchFamily="34" charset="0"/>
              </a:rPr>
              <a:t>Cyberattacks are more prevalent, creative, and faster than ever. Artificial intelligence (AI) can not only expand visibility and accelerate response times and disposition with orchestration and automation, but compliance and security can also be built into a hybrid cloud architecture, determining who gets access to what and when, enforcing compliance with the ever-expanding set of regulations that firms must abide by.</a:t>
            </a:r>
            <a:endParaRPr lang="en-US" sz="1000" dirty="0">
              <a:effectLst/>
              <a:latin typeface="+mn-lt"/>
              <a:ea typeface="Times New Roman" panose="02020603050405020304" pitchFamily="18" charset="0"/>
            </a:endParaRPr>
          </a:p>
          <a:p>
            <a:pPr marL="0" marR="0">
              <a:spcBef>
                <a:spcPts val="0"/>
              </a:spcBef>
              <a:spcAft>
                <a:spcPts val="0"/>
              </a:spcAft>
            </a:pPr>
            <a:endParaRPr lang="en-US" sz="1000" b="1" dirty="0">
              <a:effectLst/>
              <a:latin typeface="+mn-lt"/>
              <a:ea typeface="IBM Plex Sans SemiBold" panose="020B0703050203000203" pitchFamily="34" charset="0"/>
              <a:cs typeface="IBM Plex Sans SemiBold" panose="020B0703050203000203" pitchFamily="34" charset="0"/>
            </a:endParaRPr>
          </a:p>
          <a:p>
            <a:pPr marL="0" marR="0">
              <a:spcBef>
                <a:spcPts val="0"/>
              </a:spcBef>
              <a:spcAft>
                <a:spcPts val="0"/>
              </a:spcAft>
            </a:pPr>
            <a:r>
              <a:rPr lang="en-US" sz="1000" b="1" dirty="0">
                <a:effectLst/>
                <a:latin typeface="+mn-lt"/>
                <a:ea typeface="IBM Plex Sans SemiBold" panose="020B0703050203000203" pitchFamily="34" charset="0"/>
                <a:cs typeface="IBM Plex Sans SemiBold" panose="020B0703050203000203" pitchFamily="34" charset="0"/>
              </a:rPr>
              <a:t>Augment security teams, detect, and eliminate threats, and reduce risk</a:t>
            </a:r>
          </a:p>
          <a:p>
            <a:pPr marL="0" marR="0">
              <a:spcBef>
                <a:spcPts val="0"/>
              </a:spcBef>
              <a:spcAft>
                <a:spcPts val="0"/>
              </a:spcAft>
            </a:pPr>
            <a:r>
              <a:rPr lang="en-US" sz="1000" dirty="0">
                <a:effectLst/>
                <a:latin typeface="+mn-lt"/>
                <a:ea typeface="IBM Plex Sans Light" panose="020B0403050203000203" pitchFamily="34" charset="0"/>
                <a:cs typeface="IBM Plex Sans Light" panose="020B0403050203000203" pitchFamily="34" charset="0"/>
              </a:rPr>
              <a:t>Security teams are often short-staffed and stretched thin. AI and automation can reduce incident response times from hours to minutes or even seconds, closing the gap with attackers. It can also help verify users’ access, find exposed assets, and enforce compliance. And with the multitude of security tools most companies need to manage, AI can be used to create a unified workflow. With QRadar, TalkTalk contained potential threats eight times faster on average.  </a:t>
            </a:r>
            <a:endParaRPr lang="en-US" sz="1000" dirty="0">
              <a:effectLst/>
              <a:latin typeface="+mn-lt"/>
              <a:ea typeface="Times New Roman" panose="02020603050405020304" pitchFamily="18" charset="0"/>
            </a:endParaRPr>
          </a:p>
          <a:p>
            <a:pPr marL="0" marR="0">
              <a:spcBef>
                <a:spcPts val="0"/>
              </a:spcBef>
              <a:spcAft>
                <a:spcPts val="0"/>
              </a:spcAft>
            </a:pPr>
            <a:endParaRPr lang="en-US" sz="1000" b="0" dirty="0">
              <a:effectLst/>
              <a:latin typeface="+mn-lt"/>
              <a:ea typeface="IBM Plex Sans SemiBold" panose="020B0703050203000203" pitchFamily="34" charset="0"/>
              <a:cs typeface="+mn-cs"/>
            </a:endParaRPr>
          </a:p>
          <a:p>
            <a:pPr marL="0" marR="0">
              <a:spcBef>
                <a:spcPts val="0"/>
              </a:spcBef>
              <a:spcAft>
                <a:spcPts val="0"/>
              </a:spcAft>
            </a:pPr>
            <a:r>
              <a:rPr lang="en-US" sz="1000" b="1" dirty="0">
                <a:effectLst/>
                <a:latin typeface="+mn-lt"/>
                <a:ea typeface="IBM Plex Sans SemiBold" panose="020B0703050203000203" pitchFamily="34" charset="0"/>
                <a:cs typeface="IBM Plex Sans SemiBold" panose="020B0703050203000203" pitchFamily="34" charset="0"/>
              </a:rPr>
              <a:t>Protect the business with a cyber-resilient infrastructure</a:t>
            </a:r>
            <a:br>
              <a:rPr lang="en-US" sz="1000" dirty="0">
                <a:effectLst/>
                <a:latin typeface="+mn-lt"/>
                <a:ea typeface="Times New Roman" panose="02020603050405020304" pitchFamily="18" charset="0"/>
              </a:rPr>
            </a:br>
            <a:r>
              <a:rPr lang="en-US" sz="1000" dirty="0">
                <a:effectLst/>
                <a:latin typeface="+mn-lt"/>
                <a:ea typeface="IBM Plex Sans Light" panose="020B0403050203000203" pitchFamily="34" charset="0"/>
                <a:cs typeface="IBM Plex Sans Light" panose="020B0403050203000203" pitchFamily="34" charset="0"/>
              </a:rPr>
              <a:t>On average, cybercriminals steal 33 billion personal data records and cause USD 6 trillion in damages annually.</a:t>
            </a:r>
            <a:r>
              <a:rPr lang="en-US" sz="1000" dirty="0">
                <a:effectLst/>
                <a:latin typeface="+mn-lt"/>
                <a:ea typeface="IBM Plex Sans SemiBold" panose="020B0703050203000203" pitchFamily="34" charset="0"/>
                <a:cs typeface="IBM Plex Sans SemiBold" panose="020B0703050203000203" pitchFamily="34" charset="0"/>
              </a:rPr>
              <a:t> </a:t>
            </a:r>
            <a:r>
              <a:rPr lang="en-US" sz="1000" dirty="0">
                <a:effectLst/>
                <a:latin typeface="+mn-lt"/>
                <a:ea typeface="IBM Plex Sans Light" panose="020B0403050203000203" pitchFamily="34" charset="0"/>
                <a:cs typeface="IBM Plex Sans Light" panose="020B0403050203000203" pitchFamily="34" charset="0"/>
              </a:rPr>
              <a:t>IBM z16 brings advanced quantum-safe encryption and cryptography to client’s data, while foundation models can also be developed and fine-tuned for inferencing on IBM z16 to tackle real-time fraud detection and even anti-money laundering. The ability to quickly adapt models to meet new requirements with little to no private/sensitive data exposed also provides a better compliance posture.</a:t>
            </a:r>
          </a:p>
          <a:p>
            <a:pPr marL="0" marR="0">
              <a:spcBef>
                <a:spcPts val="0"/>
              </a:spcBef>
              <a:spcAft>
                <a:spcPts val="0"/>
              </a:spcAft>
            </a:pPr>
            <a:endParaRPr lang="en-US" sz="1000" b="1" dirty="0">
              <a:effectLst/>
              <a:latin typeface="+mn-lt"/>
              <a:ea typeface="IBM Plex Sans SemiBold" panose="020B0703050203000203" pitchFamily="34" charset="0"/>
              <a:cs typeface="IBM Plex Sans SemiBold" panose="020B0703050203000203" pitchFamily="34" charset="0"/>
            </a:endParaRPr>
          </a:p>
          <a:p>
            <a:pPr marL="0" marR="0">
              <a:spcBef>
                <a:spcPts val="0"/>
              </a:spcBef>
              <a:spcAft>
                <a:spcPts val="0"/>
              </a:spcAft>
            </a:pPr>
            <a:r>
              <a:rPr lang="en-US" sz="1000" b="1" dirty="0">
                <a:effectLst/>
                <a:latin typeface="+mn-lt"/>
                <a:ea typeface="IBM Plex Sans SemiBold" panose="020B0703050203000203" pitchFamily="34" charset="0"/>
                <a:cs typeface="IBM Plex Sans SemiBold" panose="020B0703050203000203" pitchFamily="34" charset="0"/>
              </a:rPr>
              <a:t>Build and manage an integrated security program</a:t>
            </a:r>
          </a:p>
          <a:p>
            <a:pPr marL="0" marR="0">
              <a:spcBef>
                <a:spcPts val="0"/>
              </a:spcBef>
              <a:spcAft>
                <a:spcPts val="0"/>
              </a:spcAft>
            </a:pPr>
            <a:r>
              <a:rPr lang="en-US" sz="1000" dirty="0">
                <a:effectLst/>
                <a:latin typeface="+mn-lt"/>
                <a:ea typeface="IBM Plex Sans Light" panose="020B0403050203000203" pitchFamily="34" charset="0"/>
                <a:cs typeface="IBM Plex Sans Light" panose="020B0403050203000203" pitchFamily="34" charset="0"/>
              </a:rPr>
              <a:t>IBM’s experts can apply a broad range of expertise and AI, across all business defenses. With IBM X-Force, a large bank reduced its backlog of security vulnerabilities by 60% in four months.</a:t>
            </a:r>
          </a:p>
          <a:p>
            <a:pPr marL="0" marR="0">
              <a:spcBef>
                <a:spcPts val="0"/>
              </a:spcBef>
              <a:spcAft>
                <a:spcPts val="0"/>
              </a:spcAft>
            </a:pPr>
            <a:endParaRPr lang="en-US" sz="1000" b="1" dirty="0">
              <a:effectLst/>
              <a:latin typeface="+mn-lt"/>
              <a:ea typeface="Times New Roman" panose="02020603050405020304" pitchFamily="18" charset="0"/>
            </a:endParaRPr>
          </a:p>
          <a:p>
            <a:pPr marL="0" marR="0">
              <a:spcBef>
                <a:spcPts val="0"/>
              </a:spcBef>
              <a:spcAft>
                <a:spcPts val="0"/>
              </a:spcAft>
            </a:pPr>
            <a:r>
              <a:rPr lang="en-US" sz="1000" b="1" dirty="0">
                <a:effectLst/>
                <a:latin typeface="+mn-lt"/>
                <a:ea typeface="Times New Roman" panose="02020603050405020304" pitchFamily="18" charset="0"/>
              </a:rPr>
              <a:t>Notes:</a:t>
            </a:r>
          </a:p>
          <a:p>
            <a:pPr marL="0" marR="0">
              <a:spcBef>
                <a:spcPts val="0"/>
              </a:spcBef>
              <a:spcAft>
                <a:spcPts val="0"/>
              </a:spcAft>
            </a:pPr>
            <a:endParaRPr lang="en-US" sz="1000" b="1" dirty="0">
              <a:effectLst/>
              <a:latin typeface="+mn-lt"/>
              <a:ea typeface="Times New Roman" panose="02020603050405020304" pitchFamily="18" charset="0"/>
            </a:endParaRPr>
          </a:p>
          <a:p>
            <a:pPr marL="171450" indent="-171450" defTabSz="914400" eaLnBrk="0" fontAlgn="base" hangingPunct="0">
              <a:lnSpc>
                <a:spcPct val="100000"/>
              </a:lnSpc>
              <a:spcBef>
                <a:spcPct val="30000"/>
              </a:spcBef>
              <a:spcAft>
                <a:spcPct val="0"/>
              </a:spcAft>
              <a:buFont typeface="Arial" panose="020B0604020202020204" pitchFamily="34" charset="0"/>
              <a:buChar char="•"/>
              <a:defRPr/>
            </a:pPr>
            <a:r>
              <a:rPr lang="en-US" sz="1000" b="1" dirty="0">
                <a:latin typeface="+mn-lt"/>
              </a:rPr>
              <a:t>Foundation models </a:t>
            </a:r>
            <a:r>
              <a:rPr lang="en-US" sz="1000" dirty="0">
                <a:latin typeface="+mn-lt"/>
              </a:rPr>
              <a:t>are typically built using a specific kind of neural network architecture, called a transformer, which is designed to generate sequences of related data elements (for example, like a sentence). </a:t>
            </a:r>
          </a:p>
          <a:p>
            <a:pPr marL="171450" indent="-171450">
              <a:buFont typeface="Arial" panose="020B0604020202020204" pitchFamily="34" charset="0"/>
              <a:buChar char="•"/>
            </a:pPr>
            <a:endParaRPr lang="en-US" sz="1000" b="0" dirty="0">
              <a:effectLst/>
              <a:latin typeface="+mn-lt"/>
              <a:ea typeface="Calibri" panose="020F0502020204030204" pitchFamily="34" charset="0"/>
              <a:cs typeface="Times New Roman" panose="02020603050405020304" pitchFamily="18" charset="0"/>
            </a:endParaRPr>
          </a:p>
          <a:p>
            <a:pPr marL="171450" indent="-171450">
              <a:lnSpc>
                <a:spcPct val="107000"/>
              </a:lnSpc>
              <a:buFont typeface="Arial" panose="020B0604020202020204" pitchFamily="34" charset="0"/>
              <a:buChar char="•"/>
            </a:pPr>
            <a:r>
              <a:rPr lang="en-US" sz="1000" b="0" dirty="0">
                <a:latin typeface="+mn-lt"/>
              </a:rPr>
              <a:t>A </a:t>
            </a:r>
            <a:r>
              <a:rPr lang="en-US" sz="1000" b="1" dirty="0">
                <a:latin typeface="+mn-lt"/>
              </a:rPr>
              <a:t>transformer</a:t>
            </a:r>
            <a:r>
              <a:rPr lang="en-US" sz="1000" b="0" dirty="0">
                <a:latin typeface="+mn-lt"/>
              </a:rPr>
              <a:t> </a:t>
            </a:r>
            <a:r>
              <a:rPr lang="en-US" sz="1000" b="1" dirty="0">
                <a:latin typeface="+mn-lt"/>
              </a:rPr>
              <a:t>model</a:t>
            </a:r>
            <a:r>
              <a:rPr lang="en-US" sz="1000" b="0" dirty="0">
                <a:latin typeface="+mn-lt"/>
              </a:rPr>
              <a:t> </a:t>
            </a:r>
            <a:r>
              <a:rPr lang="en-US" sz="1000" dirty="0">
                <a:latin typeface="+mn-lt"/>
              </a:rPr>
              <a:t>is a neural network architecture useful for understanding language, which does not have to understand words one at a time but can look at an entire sentence at once for context and disambiguation. A technique called self-attention allows these models to focus on the particular words that are important in understanding the meaning of the sentence. Transformers single-handedly spawned the world of foundation models and its birthplace research paper (Attention is all You Need) spawned the AI inflection point that is happening today. AI transformer models can be Encoder models (like BERT), Decoder models (like GPT), or Encoder and Decoder models (like T5). Learn more about Transformers at: </a:t>
            </a:r>
            <a:r>
              <a:rPr lang="en-US" sz="1000" dirty="0">
                <a:latin typeface="+mn-lt"/>
                <a:hlinkClick r:id="rId3"/>
              </a:rPr>
              <a:t>https://www.youtube.com/watch?v=ZXiruGOCn9s</a:t>
            </a:r>
            <a:r>
              <a:rPr lang="en-US" sz="1000" dirty="0">
                <a:latin typeface="+mn-lt"/>
              </a:rPr>
              <a:t>.</a:t>
            </a:r>
          </a:p>
          <a:p>
            <a:pPr marL="171450" marR="0" indent="-171450">
              <a:lnSpc>
                <a:spcPct val="107000"/>
              </a:lnSpc>
              <a:spcBef>
                <a:spcPts val="0"/>
              </a:spcBef>
              <a:spcAft>
                <a:spcPts val="0"/>
              </a:spcAft>
              <a:buFont typeface="Arial" panose="020B0604020202020204" pitchFamily="34" charset="0"/>
              <a:buChar char="•"/>
            </a:pPr>
            <a:endParaRPr lang="en-US" sz="1000" dirty="0">
              <a:effectLst/>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Neural networks </a:t>
            </a:r>
            <a:r>
              <a:rPr lang="en-US" sz="1000" b="0" dirty="0">
                <a:latin typeface="+mn-lt"/>
              </a:rPr>
              <a:t>are a set of algorithms, modeled loosely after the neural networks found in the human brain, that are designed to recognize hidden patterns in data</a:t>
            </a:r>
            <a:r>
              <a:rPr lang="en-US" sz="1000" b="0" dirty="0">
                <a:effectLst/>
                <a:latin typeface="+mn-lt"/>
                <a:ea typeface="Calibri" panose="020F0502020204030204" pitchFamily="34" charset="0"/>
                <a:cs typeface="Times New Roman" panose="02020603050405020304" pitchFamily="18" charset="0"/>
              </a:rPr>
              <a:t>.</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dirty="0">
              <a:latin typeface="+mn-lt"/>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defRPr/>
            </a:pPr>
            <a:r>
              <a:rPr lang="en-US" sz="1000" b="0" dirty="0">
                <a:latin typeface="+mn-lt"/>
              </a:rPr>
              <a:t>An </a:t>
            </a:r>
            <a:r>
              <a:rPr lang="en-US" sz="1000" b="1" dirty="0">
                <a:latin typeface="+mn-lt"/>
              </a:rPr>
              <a:t>algorithm</a:t>
            </a:r>
            <a:r>
              <a:rPr lang="en-US" sz="1000" b="0" dirty="0">
                <a:latin typeface="+mn-lt"/>
              </a:rPr>
              <a:t> is a procedure used for solving a problem or performing a computation. Algorithms act as an exact list of instructions that conduct a sequence of specified actions in either hardware- or software-based routines.</a:t>
            </a:r>
          </a:p>
          <a:p>
            <a:pPr marL="0" marR="0">
              <a:spcBef>
                <a:spcPts val="0"/>
              </a:spcBef>
              <a:spcAft>
                <a:spcPts val="0"/>
              </a:spcAft>
            </a:pPr>
            <a:endParaRPr lang="en-US" sz="1000" b="1" dirty="0">
              <a:effectLst/>
              <a:latin typeface="+mn-lt"/>
              <a:ea typeface="Times New Roman" panose="02020603050405020304" pitchFamily="18" charset="0"/>
            </a:endParaRPr>
          </a:p>
          <a:p>
            <a:pPr marL="0" marR="0">
              <a:spcBef>
                <a:spcPts val="0"/>
              </a:spcBef>
              <a:spcAft>
                <a:spcPts val="0"/>
              </a:spcAft>
            </a:pPr>
            <a:r>
              <a:rPr lang="en-US" sz="1000" b="1" dirty="0">
                <a:effectLst/>
                <a:latin typeface="+mn-lt"/>
                <a:ea typeface="Times New Roman" panose="02020603050405020304" pitchFamily="18" charset="0"/>
              </a:rPr>
              <a:t>Sources:</a:t>
            </a:r>
          </a:p>
          <a:p>
            <a:pPr marL="0" marR="0">
              <a:spcBef>
                <a:spcPts val="0"/>
              </a:spcBef>
              <a:spcAft>
                <a:spcPts val="0"/>
              </a:spcAft>
            </a:pPr>
            <a:endParaRPr lang="en-US" sz="1000" b="1" dirty="0">
              <a:effectLst/>
              <a:latin typeface="+mn-lt"/>
              <a:ea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1000" dirty="0">
                <a:effectLst/>
                <a:latin typeface="+mn-lt"/>
                <a:ea typeface="Times New Roman" panose="02020603050405020304" pitchFamily="18" charset="0"/>
              </a:rPr>
              <a:t>TalkTalk client story: </a:t>
            </a:r>
            <a:r>
              <a:rPr lang="en-US" sz="1000" dirty="0">
                <a:effectLst/>
                <a:latin typeface="+mn-lt"/>
                <a:ea typeface="Times New Roman" panose="02020603050405020304" pitchFamily="18" charset="0"/>
                <a:hlinkClick r:id="rId4"/>
              </a:rPr>
              <a:t>https://www.ibm.com/case-studies/talktalk</a:t>
            </a:r>
            <a:r>
              <a:rPr lang="en-US" sz="1000" dirty="0">
                <a:effectLst/>
                <a:latin typeface="+mn-lt"/>
                <a:ea typeface="Times New Roman" panose="02020603050405020304" pitchFamily="18" charset="0"/>
              </a:rPr>
              <a:t> and </a:t>
            </a:r>
            <a:r>
              <a:rPr lang="en-US" sz="1000" dirty="0">
                <a:effectLst/>
                <a:latin typeface="+mn-lt"/>
                <a:ea typeface="Times New Roman" panose="02020603050405020304" pitchFamily="18" charset="0"/>
                <a:hlinkClick r:id="rId5"/>
              </a:rPr>
              <a:t>https://www.ibm.com/downloads/cas/9PRM5RDN</a:t>
            </a:r>
            <a:r>
              <a:rPr lang="en-US" sz="1000" dirty="0">
                <a:effectLst/>
                <a:latin typeface="+mn-lt"/>
                <a:ea typeface="Times New Roman" panose="02020603050405020304" pitchFamily="18" charset="0"/>
              </a:rPr>
              <a:t> </a:t>
            </a:r>
          </a:p>
        </p:txBody>
      </p:sp>
      <p:sp>
        <p:nvSpPr>
          <p:cNvPr id="4" name="Slide Number Placeholder 3"/>
          <p:cNvSpPr>
            <a:spLocks noGrp="1"/>
          </p:cNvSpPr>
          <p:nvPr>
            <p:ph type="sldNum" sz="quarter" idx="5"/>
          </p:nvPr>
        </p:nvSpPr>
        <p:spPr/>
        <p:txBody>
          <a:bodyPr/>
          <a:lstStyle/>
          <a:p>
            <a:fld id="{6E2E38B8-B0B4-AD41-AC6E-B781F46A9FD3}" type="slidenum">
              <a:rPr lang="en-US" smtClean="0"/>
              <a:pPr/>
              <a:t>30</a:t>
            </a:fld>
            <a:endParaRPr lang="en-US" dirty="0"/>
          </a:p>
        </p:txBody>
      </p:sp>
    </p:spTree>
    <p:extLst>
      <p:ext uri="{BB962C8B-B14F-4D97-AF65-F5344CB8AC3E}">
        <p14:creationId xmlns:p14="http://schemas.microsoft.com/office/powerpoint/2010/main" val="42370420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sz="1000" dirty="0">
                <a:latin typeface="+mn-lt"/>
              </a:rPr>
              <a:t>Headquartered in London, England, TalkTalk provides broadband, landline, television (TV), and mobile services to more than four million customers in the UK. Initially formed as a telephony reseller in 1995, the company launched TalkTalk as a consumer brand in 2003. Throughout its history, TalkTalk has focused on offering high-value, low-cost connectivity to its customer base. </a:t>
            </a:r>
          </a:p>
          <a:p>
            <a:endParaRPr lang="en-US" sz="1000" dirty="0">
              <a:latin typeface="+mn-lt"/>
            </a:endParaRPr>
          </a:p>
          <a:p>
            <a:r>
              <a:rPr lang="en-US" sz="1000" dirty="0">
                <a:latin typeface="+mn-lt"/>
              </a:rPr>
              <a:t>As one of the UK’s leading broadband providers, TalkTalk needed to continue evolving </a:t>
            </a:r>
            <a:r>
              <a:rPr lang="en-US" sz="1000" b="0" dirty="0">
                <a:latin typeface="+mn-lt"/>
              </a:rPr>
              <a:t>its security capabilities, including its responsiveness to cyber threats along with its expanding business. Working closely with an IBM Security team, the company integrated the IBM Security QRadar SOAR Platform with legacy security infrastructure, establishing a centralized hub for viewing and responding to potential issues. The results are </a:t>
            </a:r>
            <a:r>
              <a:rPr lang="en-US" sz="1000" b="0" dirty="0">
                <a:effectLst/>
                <a:latin typeface="+mn-lt"/>
              </a:rPr>
              <a:t>an eightfold reduction in average containment time, quicker adjustments to address changing threats and attacks, and greater visibility for transparent </a:t>
            </a:r>
            <a:r>
              <a:rPr lang="en-US" sz="1000" dirty="0">
                <a:effectLst/>
                <a:latin typeface="+mn-lt"/>
              </a:rPr>
              <a:t>reporting and communication.</a:t>
            </a:r>
          </a:p>
          <a:p>
            <a:pPr marL="0" marR="0">
              <a:spcBef>
                <a:spcPts val="0"/>
              </a:spcBef>
              <a:spcAft>
                <a:spcPts val="0"/>
              </a:spcAft>
            </a:pPr>
            <a:endParaRPr lang="en-US" sz="1000" b="1" dirty="0">
              <a:effectLst/>
              <a:latin typeface="+mn-lt"/>
              <a:ea typeface="Times New Roman" panose="02020603050405020304" pitchFamily="18" charset="0"/>
            </a:endParaRPr>
          </a:p>
          <a:p>
            <a:pPr marL="0" marR="0">
              <a:spcBef>
                <a:spcPts val="0"/>
              </a:spcBef>
              <a:spcAft>
                <a:spcPts val="0"/>
              </a:spcAft>
            </a:pPr>
            <a:r>
              <a:rPr lang="en-US" sz="1000" b="1" dirty="0">
                <a:latin typeface="+mn-lt"/>
                <a:ea typeface="Times New Roman" panose="02020603050405020304" pitchFamily="18" charset="0"/>
              </a:rPr>
              <a:t>Note:</a:t>
            </a:r>
            <a:endParaRPr lang="en-US" sz="1000" b="1" dirty="0">
              <a:effectLst/>
              <a:latin typeface="+mn-lt"/>
              <a:ea typeface="Times New Roman" panose="02020603050405020304" pitchFamily="18" charset="0"/>
            </a:endParaRPr>
          </a:p>
          <a:p>
            <a:pPr marL="0" marR="0">
              <a:spcBef>
                <a:spcPts val="0"/>
              </a:spcBef>
              <a:spcAft>
                <a:spcPts val="0"/>
              </a:spcAft>
            </a:pPr>
            <a:endParaRPr lang="en-US" sz="1000" b="1" dirty="0">
              <a:effectLst/>
              <a:latin typeface="+mn-lt"/>
              <a:ea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1000" b="1" dirty="0">
                <a:latin typeface="+mn-lt"/>
                <a:ea typeface="Times New Roman" panose="02020603050405020304" pitchFamily="18" charset="0"/>
              </a:rPr>
              <a:t>SOAR</a:t>
            </a:r>
            <a:r>
              <a:rPr lang="en-US" sz="1000" dirty="0">
                <a:latin typeface="+mn-lt"/>
                <a:ea typeface="Times New Roman" panose="02020603050405020304" pitchFamily="18" charset="0"/>
              </a:rPr>
              <a:t>: Security Orchestration, Automation, and Response: SOAR r</a:t>
            </a:r>
            <a:r>
              <a:rPr lang="en-US" sz="1000" dirty="0">
                <a:latin typeface="+mn-lt"/>
              </a:rPr>
              <a:t>efers to a collection of software solutions and tools that allow organizations to streamline security operations in three key areas: threat and vulnerability management, incident response, and security operations automation.</a:t>
            </a:r>
            <a:endParaRPr lang="en-US" sz="1000" dirty="0">
              <a:latin typeface="+mn-lt"/>
              <a:ea typeface="Times New Roman" panose="02020603050405020304" pitchFamily="18" charset="0"/>
            </a:endParaRPr>
          </a:p>
          <a:p>
            <a:pPr marL="0" marR="0">
              <a:spcBef>
                <a:spcPts val="0"/>
              </a:spcBef>
              <a:spcAft>
                <a:spcPts val="0"/>
              </a:spcAft>
            </a:pPr>
            <a:endParaRPr lang="en-US" sz="1000" b="1" dirty="0">
              <a:effectLst/>
              <a:latin typeface="+mn-lt"/>
              <a:ea typeface="Times New Roman" panose="02020603050405020304" pitchFamily="18" charset="0"/>
            </a:endParaRPr>
          </a:p>
          <a:p>
            <a:pPr marL="0" marR="0">
              <a:spcBef>
                <a:spcPts val="0"/>
              </a:spcBef>
              <a:spcAft>
                <a:spcPts val="0"/>
              </a:spcAft>
            </a:pPr>
            <a:r>
              <a:rPr lang="en-US" sz="1000" b="1" dirty="0">
                <a:effectLst/>
                <a:latin typeface="+mn-lt"/>
                <a:ea typeface="Times New Roman" panose="02020603050405020304" pitchFamily="18" charset="0"/>
              </a:rPr>
              <a:t>Source:</a:t>
            </a:r>
          </a:p>
          <a:p>
            <a:pPr marL="0" marR="0">
              <a:spcBef>
                <a:spcPts val="0"/>
              </a:spcBef>
              <a:spcAft>
                <a:spcPts val="0"/>
              </a:spcAft>
            </a:pPr>
            <a:endParaRPr lang="en-US" sz="1000" b="1" dirty="0">
              <a:effectLst/>
              <a:latin typeface="+mn-lt"/>
              <a:ea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1000" dirty="0">
                <a:effectLst/>
                <a:latin typeface="+mn-lt"/>
                <a:ea typeface="Times New Roman" panose="02020603050405020304" pitchFamily="18" charset="0"/>
              </a:rPr>
              <a:t>TalkTalk client story: </a:t>
            </a:r>
            <a:r>
              <a:rPr lang="en-US" sz="1000" dirty="0">
                <a:effectLst/>
                <a:latin typeface="+mn-lt"/>
                <a:ea typeface="Times New Roman" panose="02020603050405020304" pitchFamily="18" charset="0"/>
                <a:hlinkClick r:id="rId3"/>
              </a:rPr>
              <a:t>https://www.ibm.com/case-studies/talktalk</a:t>
            </a:r>
            <a:r>
              <a:rPr lang="en-US" sz="1000" dirty="0">
                <a:effectLst/>
                <a:latin typeface="+mn-lt"/>
                <a:ea typeface="Times New Roman" panose="02020603050405020304" pitchFamily="18" charset="0"/>
              </a:rPr>
              <a:t> and </a:t>
            </a:r>
            <a:r>
              <a:rPr lang="en-US" sz="1000" dirty="0">
                <a:effectLst/>
                <a:latin typeface="+mn-lt"/>
                <a:ea typeface="Times New Roman" panose="02020603050405020304" pitchFamily="18" charset="0"/>
                <a:hlinkClick r:id="rId4"/>
              </a:rPr>
              <a:t>https://www.ibm.com/downloads/cas/9PRM5RDN</a:t>
            </a:r>
            <a:r>
              <a:rPr lang="en-US" sz="1000" dirty="0">
                <a:effectLst/>
                <a:latin typeface="+mn-lt"/>
                <a:ea typeface="Times New Roman" panose="02020603050405020304" pitchFamily="18" charset="0"/>
              </a:rPr>
              <a:t> </a:t>
            </a:r>
          </a:p>
        </p:txBody>
      </p:sp>
      <p:sp>
        <p:nvSpPr>
          <p:cNvPr id="4" name="Slide Number Placeholder 3"/>
          <p:cNvSpPr>
            <a:spLocks noGrp="1"/>
          </p:cNvSpPr>
          <p:nvPr>
            <p:ph type="sldNum" sz="quarter" idx="5"/>
          </p:nvPr>
        </p:nvSpPr>
        <p:spPr/>
        <p:txBody>
          <a:bodyPr/>
          <a:lstStyle/>
          <a:p>
            <a:fld id="{6E2E38B8-B0B4-AD41-AC6E-B781F46A9FD3}" type="slidenum">
              <a:rPr lang="en-US" smtClean="0"/>
              <a:pPr/>
              <a:t>31</a:t>
            </a:fld>
            <a:endParaRPr lang="en-US" dirty="0"/>
          </a:p>
        </p:txBody>
      </p:sp>
    </p:spTree>
    <p:extLst>
      <p:ext uri="{BB962C8B-B14F-4D97-AF65-F5344CB8AC3E}">
        <p14:creationId xmlns:p14="http://schemas.microsoft.com/office/powerpoint/2010/main" val="2924583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000" dirty="0">
                <a:effectLst/>
                <a:latin typeface="+mn-lt"/>
                <a:ea typeface="IBM Plex Sans Light" panose="020B0403050203000203" pitchFamily="34" charset="0"/>
                <a:cs typeface="IBM Plex Sans Light" panose="020B0403050203000203" pitchFamily="34" charset="0"/>
              </a:rPr>
              <a:t>Becoming more sustainable is an opportunity to innovate—one that artificial intelligence (AI) can help accelerate. It is both a goal and an outcome, driven by commitments that must be deeply embedded into an organization’s culture, operating models, and daily workflows to spur transformation and growth.</a:t>
            </a:r>
            <a:endParaRPr lang="en-US" sz="1000" b="0" dirty="0">
              <a:effectLst/>
              <a:latin typeface="+mn-lt"/>
              <a:ea typeface="IBM Plex Sans Light" panose="020B0403050203000203" pitchFamily="34" charset="0"/>
              <a:cs typeface="+mn-cs"/>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b="0" dirty="0">
              <a:effectLst/>
              <a:latin typeface="+mn-lt"/>
              <a:ea typeface="IBM Plex Sans SemiBold" panose="020B0703050203000203" pitchFamily="34" charset="0"/>
              <a:cs typeface="+mn-cs"/>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b="1" dirty="0">
                <a:effectLst/>
                <a:latin typeface="+mn-lt"/>
                <a:ea typeface="IBM Plex Sans SemiBold" panose="020B0703050203000203" pitchFamily="34" charset="0"/>
                <a:cs typeface="IBM Plex Sans SemiBold" panose="020B0703050203000203" pitchFamily="34" charset="0"/>
              </a:rPr>
              <a:t>Environmental, social, and governance (ESG) data, reporting, and risk management</a:t>
            </a: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dirty="0">
                <a:effectLst/>
                <a:latin typeface="+mn-lt"/>
                <a:ea typeface="IBM Plex Sans Light" panose="020B0403050203000203" pitchFamily="34" charset="0"/>
                <a:cs typeface="IBM Plex Sans Light" panose="020B0403050203000203" pitchFamily="34" charset="0"/>
              </a:rPr>
              <a:t>AI can help operationalize sustainability goals and increase transparency. IBM Envizi </a:t>
            </a:r>
            <a:r>
              <a:rPr lang="en-US" sz="1000" dirty="0">
                <a:solidFill>
                  <a:srgbClr val="525252"/>
                </a:solidFill>
                <a:effectLst/>
                <a:latin typeface="+mn-lt"/>
                <a:ea typeface="IBM Plex Sans Light" panose="020B0403050203000203" pitchFamily="34" charset="0"/>
                <a:cs typeface="IBM Plex Sans Light" panose="020B0403050203000203" pitchFamily="34" charset="0"/>
              </a:rPr>
              <a:t>automates the collection and consolidation of more than 500 ESG data types into a single system of auditable, financial-grade data</a:t>
            </a:r>
            <a:r>
              <a:rPr lang="en-US" sz="1000" dirty="0">
                <a:effectLst/>
                <a:latin typeface="+mn-lt"/>
                <a:ea typeface="IBM Plex Sans Light" panose="020B0403050203000203" pitchFamily="34" charset="0"/>
                <a:cs typeface="IBM Plex Sans Light" panose="020B0403050203000203" pitchFamily="34" charset="0"/>
              </a:rPr>
              <a:t>.</a:t>
            </a:r>
            <a:endParaRPr lang="en-US" sz="1000" b="0" dirty="0">
              <a:effectLst/>
              <a:latin typeface="+mn-lt"/>
              <a:ea typeface="IBM Plex Sans Light" panose="020B0403050203000203" pitchFamily="34" charset="0"/>
              <a:cs typeface="+mn-cs"/>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b="0" dirty="0">
              <a:effectLst/>
              <a:latin typeface="+mn-lt"/>
              <a:ea typeface="IBM Plex Sans SemiBold" panose="020B0703050203000203" pitchFamily="34" charset="0"/>
              <a:cs typeface="+mn-cs"/>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b="1" dirty="0">
                <a:effectLst/>
                <a:latin typeface="+mn-lt"/>
                <a:ea typeface="IBM Plex Sans SemiBold" panose="020B0703050203000203" pitchFamily="34" charset="0"/>
                <a:cs typeface="IBM Plex Sans SemiBold" panose="020B0703050203000203" pitchFamily="34" charset="0"/>
              </a:rPr>
              <a:t>Intelligent assets, facilities, and infrastructure</a:t>
            </a: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dirty="0">
                <a:effectLst/>
                <a:latin typeface="+mn-lt"/>
                <a:ea typeface="IBM Plex Sans Light" panose="020B0403050203000203" pitchFamily="34" charset="0"/>
                <a:cs typeface="IBM Plex Sans Light" panose="020B0403050203000203" pitchFamily="34" charset="0"/>
              </a:rPr>
              <a:t>AI can help with designing smart buildings and factories with sustainability built into their fabric, gain operational insights to drive clean energy transition, and boost efficient waste management and decarbonization. Using IBM Maximo, Sund &amp; </a:t>
            </a:r>
            <a:r>
              <a:rPr lang="en-US" sz="1000" dirty="0">
                <a:latin typeface="+mn-lt"/>
              </a:rPr>
              <a:t>Bælt </a:t>
            </a:r>
            <a:r>
              <a:rPr lang="en-US" sz="1000" dirty="0">
                <a:effectLst/>
                <a:latin typeface="+mn-lt"/>
                <a:ea typeface="IBM Plex Sans Light" panose="020B0403050203000203" pitchFamily="34" charset="0"/>
                <a:cs typeface="IBM Plex Sans Light" panose="020B0403050203000203" pitchFamily="34" charset="0"/>
              </a:rPr>
              <a:t>reduced carbon (CO2) emissions on its Great Belt bridge by 750,000 tons.</a:t>
            </a:r>
            <a:endParaRPr lang="en-US" sz="1000" b="0" dirty="0">
              <a:effectLst/>
              <a:latin typeface="+mn-lt"/>
              <a:ea typeface="IBM Plex Sans Light" panose="020B0403050203000203" pitchFamily="34" charset="0"/>
              <a:cs typeface="+mn-cs"/>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b="0" dirty="0">
              <a:effectLst/>
              <a:latin typeface="+mn-lt"/>
              <a:ea typeface="IBM Plex Sans SemiBold" panose="020B0703050203000203" pitchFamily="34" charset="0"/>
              <a:cs typeface="+mn-cs"/>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b="1" dirty="0">
                <a:effectLst/>
                <a:latin typeface="+mn-lt"/>
                <a:ea typeface="IBM Plex Sans SemiBold" panose="020B0703050203000203" pitchFamily="34" charset="0"/>
                <a:cs typeface="IBM Plex Sans SemiBold" panose="020B0703050203000203" pitchFamily="34" charset="0"/>
              </a:rPr>
              <a:t>Sustainable supply chain and circularity</a:t>
            </a: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dirty="0">
                <a:effectLst/>
                <a:latin typeface="+mn-lt"/>
                <a:ea typeface="IBM Plex Sans Light" panose="020B0403050203000203" pitchFamily="34" charset="0"/>
                <a:cs typeface="IBM Plex Sans Light" panose="020B0403050203000203" pitchFamily="34" charset="0"/>
              </a:rPr>
              <a:t>AI can provide insights and intelligent workflows to enable more responsible sourcing and transparent supply chains. By applying AI and automation to IBM’s supply chain, IBM Consulting saved USD 160 million related to reduced inventory costs and optimized shipping costs, leading to better decision making and time savings.</a:t>
            </a:r>
            <a:endParaRPr lang="en-US" sz="1000" dirty="0">
              <a:effectLst/>
              <a:latin typeface="+mn-lt"/>
              <a:ea typeface="Times New Roman" panose="02020603050405020304" pitchFamily="18" charset="0"/>
            </a:endParaRPr>
          </a:p>
          <a:p>
            <a:endParaRPr lang="en-US" sz="1000" dirty="0">
              <a:latin typeface="+mn-lt"/>
            </a:endParaRPr>
          </a:p>
          <a:p>
            <a:r>
              <a:rPr lang="en-US" sz="1000" b="1" dirty="0">
                <a:latin typeface="+mn-lt"/>
              </a:rPr>
              <a:t>Source:</a:t>
            </a:r>
          </a:p>
          <a:p>
            <a:endParaRPr lang="en-US" sz="1000" b="1" dirty="0">
              <a:latin typeface="+mn-lt"/>
            </a:endParaRPr>
          </a:p>
          <a:p>
            <a:pPr marL="171450" indent="-171450">
              <a:buFont typeface="Arial" panose="020B0604020202020204" pitchFamily="34" charset="0"/>
              <a:buChar char="•"/>
            </a:pPr>
            <a:r>
              <a:rPr lang="en-US" sz="1000" dirty="0">
                <a:latin typeface="+mn-lt"/>
              </a:rPr>
              <a:t>Sund and Bælt client </a:t>
            </a:r>
            <a:r>
              <a:rPr lang="en-US" sz="1000" dirty="0">
                <a:effectLst/>
                <a:latin typeface="+mn-lt"/>
                <a:ea typeface="IBM Plex Sans Light" panose="020B0403050203000203" pitchFamily="34" charset="0"/>
                <a:cs typeface="IBM Plex Sans Light" panose="020B0403050203000203" pitchFamily="34" charset="0"/>
              </a:rPr>
              <a:t>story: </a:t>
            </a:r>
            <a:r>
              <a:rPr lang="en-US" sz="1000" dirty="0">
                <a:latin typeface="+mn-lt"/>
                <a:hlinkClick r:id="rId3"/>
              </a:rPr>
              <a:t>https://www.ibm.com/case-studies/sund-and-baelt/</a:t>
            </a:r>
            <a:endParaRPr lang="en-US" sz="1000"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32</a:t>
            </a:fld>
            <a:endParaRPr lang="en-US" dirty="0"/>
          </a:p>
        </p:txBody>
      </p:sp>
    </p:spTree>
    <p:extLst>
      <p:ext uri="{BB962C8B-B14F-4D97-AF65-F5344CB8AC3E}">
        <p14:creationId xmlns:p14="http://schemas.microsoft.com/office/powerpoint/2010/main" val="19619156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sz="1000" dirty="0">
                <a:latin typeface="+mn-lt"/>
              </a:rPr>
              <a:t>Sund &amp; Bælt Holding A/S was established in 1991 as a public limited company for the construction of the Great Belt Fixed Link, an 11-mile bridge and tunnel combination that is the largest construction project in Danish history. Headquartered in Copenhagen, Denmark, the company now develops and operates a range of bridges, tunnels, and roads. Sund &amp; Bælt Holding A/S also handles the overall management of its subsidiaries, A/S Storebælt, A/S Øresund, Sund &amp; Bælt Partner A/S, BroBizz A/S, A/S Femern Landanlæg, and Femern A/S. </a:t>
            </a:r>
          </a:p>
          <a:p>
            <a:endParaRPr lang="en-US" sz="1000" b="1" dirty="0">
              <a:latin typeface="+mn-lt"/>
            </a:endParaRPr>
          </a:p>
          <a:p>
            <a:r>
              <a:rPr lang="en-US" sz="1000" dirty="0">
                <a:latin typeface="+mn-lt"/>
              </a:rPr>
              <a:t>Sund &amp; Bælt Holding knew that one of its greatest challenges was the slow and manual process for conducting regular maintenance inspections. To inspect bridges, Sund &amp; Bælt often hired mountaineers to scale the sides and take photographs for examination. An inspection could take a month, and the process had to be repeated frequently for bridges near oceans or in other corrosive environments. The company also needed to inspect all of its tunnels and other infrastructure elements. Sund &amp; Bælt identified that it could reduce time and costs while improving quality if it automated more of its inspection work. </a:t>
            </a:r>
          </a:p>
          <a:p>
            <a:endParaRPr lang="en-US" sz="1000" b="1" dirty="0">
              <a:latin typeface="+mn-lt"/>
            </a:endParaRPr>
          </a:p>
          <a:p>
            <a:r>
              <a:rPr lang="en-US" sz="1000" dirty="0">
                <a:effectLst/>
                <a:latin typeface="+mn-lt"/>
              </a:rPr>
              <a:t>To inspect and maintain civil infrastructure in a more technologically advanced way, Sund &amp; Bælt chose IBM, and together they formed a collaboration to create what became the IBM Maximo for Civil Infrastructure solution. Now, Sund &amp; Bælt is using IBM Maximo software to monitor and manage its critical infrastructures. Their solution includes the IBM Maximo Application Suite, with technology that helps Sund &amp; Bælt inspect infrastructures, access insights with mobile devices on location, and use AI technology to carefully and efficiently analyze data about the conditions of bridges, tunnels, and other infrastructure elements. With the new solution, Sund &amp; Bælt gathers data from drone photographs to monitor status without dangerous and time-consuming human inspections. The solution consolidates this data with maintenance records, design documents, and 3D models to help identify cracks, rust, corrosion, displacement, and stress.</a:t>
            </a:r>
          </a:p>
          <a:p>
            <a:endParaRPr lang="en-US" sz="1000" b="1" dirty="0">
              <a:latin typeface="+mn-lt"/>
            </a:endParaRPr>
          </a:p>
          <a:p>
            <a:r>
              <a:rPr lang="en-US" sz="1000" b="1" dirty="0">
                <a:latin typeface="+mn-lt"/>
              </a:rPr>
              <a:t>Source:</a:t>
            </a:r>
          </a:p>
          <a:p>
            <a:endParaRPr lang="en-US" sz="1000" b="1" dirty="0">
              <a:latin typeface="+mn-lt"/>
            </a:endParaRPr>
          </a:p>
          <a:p>
            <a:pPr marL="171450" indent="-171450">
              <a:buFont typeface="Arial" panose="020B0604020202020204" pitchFamily="34" charset="0"/>
              <a:buChar char="•"/>
            </a:pPr>
            <a:r>
              <a:rPr lang="en-US" sz="1000" dirty="0">
                <a:effectLst/>
                <a:latin typeface="+mn-lt"/>
                <a:ea typeface="IBM Plex Sans Light" panose="020B0403050203000203" pitchFamily="34" charset="0"/>
                <a:cs typeface="IBM Plex Sans Light" panose="020B0403050203000203" pitchFamily="34" charset="0"/>
              </a:rPr>
              <a:t>Sund and </a:t>
            </a:r>
            <a:r>
              <a:rPr lang="en-US" sz="1000" dirty="0">
                <a:latin typeface="+mn-lt"/>
              </a:rPr>
              <a:t>Bælt</a:t>
            </a:r>
            <a:r>
              <a:rPr lang="en-US" sz="1000" dirty="0">
                <a:effectLst/>
                <a:latin typeface="+mn-lt"/>
                <a:ea typeface="IBM Plex Sans Light" panose="020B0403050203000203" pitchFamily="34" charset="0"/>
                <a:cs typeface="IBM Plex Sans Light" panose="020B0403050203000203" pitchFamily="34" charset="0"/>
              </a:rPr>
              <a:t> client story: </a:t>
            </a:r>
            <a:r>
              <a:rPr lang="en-US" sz="1000" dirty="0">
                <a:latin typeface="+mn-lt"/>
                <a:hlinkClick r:id="rId3"/>
              </a:rPr>
              <a:t>https://www.ibm.com/case-studies/sund-and-baelt/</a:t>
            </a:r>
            <a:endParaRPr lang="en-US" sz="1000"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33</a:t>
            </a:fld>
            <a:endParaRPr lang="en-US" dirty="0"/>
          </a:p>
        </p:txBody>
      </p:sp>
    </p:spTree>
    <p:extLst>
      <p:ext uri="{BB962C8B-B14F-4D97-AF65-F5344CB8AC3E}">
        <p14:creationId xmlns:p14="http://schemas.microsoft.com/office/powerpoint/2010/main" val="36974682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000" dirty="0">
                <a:effectLst/>
                <a:latin typeface="+mn-lt"/>
                <a:ea typeface="IBM Plex Sans Light" panose="020B0403050203000203" pitchFamily="34" charset="0"/>
                <a:cs typeface="IBM Plex Sans Light" panose="020B0403050203000203" pitchFamily="34" charset="0"/>
              </a:rPr>
              <a:t>Organizations that can quickly connect applications and systems can outperform those that don’t. Artificial intelligence (AI) can boost the enterprise-wide integrations that help teams operate quickly and proactively by unlocking data and applications to both internal and external consumers with the result that business can better anticipate and address customer needs as they arise.</a:t>
            </a:r>
            <a:endParaRPr lang="en-US" sz="1000" b="0" dirty="0">
              <a:effectLst/>
              <a:latin typeface="+mn-lt"/>
              <a:ea typeface="IBM Plex Sans Light" panose="020B0403050203000203" pitchFamily="34" charset="0"/>
              <a:cs typeface="+mn-cs"/>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b="0" dirty="0">
              <a:effectLst/>
              <a:latin typeface="+mn-lt"/>
              <a:ea typeface="IBM Plex Sans SemiBold" panose="020B0703050203000203" pitchFamily="34" charset="0"/>
              <a:cs typeface="+mn-cs"/>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b="1" dirty="0">
                <a:effectLst/>
                <a:latin typeface="+mn-lt"/>
                <a:ea typeface="IBM Plex Sans SemiBold" panose="020B0703050203000203" pitchFamily="34" charset="0"/>
                <a:cs typeface="IBM Plex Sans SemiBold" panose="020B0703050203000203" pitchFamily="34" charset="0"/>
              </a:rPr>
              <a:t>Boost digital transformation with API management</a:t>
            </a: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dirty="0">
                <a:effectLst/>
                <a:latin typeface="+mn-lt"/>
                <a:ea typeface="IBM Plex Sans Light" panose="020B0403050203000203" pitchFamily="34" charset="0"/>
                <a:cs typeface="IBM Plex Sans Light" panose="020B0403050203000203" pitchFamily="34" charset="0"/>
              </a:rPr>
              <a:t>APIs play a critical role in driving digital business and transformation by facilitating the integration of software applications and systems, allowing for the seamless exchange of data. IBM API Connect is a full lifecycle API management solution that comes with AI features including automatically generated API test cases to accelerate testing and improve accuracy.</a:t>
            </a:r>
            <a:endParaRPr lang="en-US" sz="1000" b="0" dirty="0">
              <a:effectLst/>
              <a:latin typeface="+mn-lt"/>
              <a:ea typeface="IBM Plex Sans Light" panose="020B0403050203000203" pitchFamily="34" charset="0"/>
              <a:cs typeface="+mn-cs"/>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b="0" dirty="0">
              <a:effectLst/>
              <a:latin typeface="+mn-lt"/>
              <a:ea typeface="IBM Plex Sans SemiBold" panose="020B0703050203000203" pitchFamily="34" charset="0"/>
              <a:cs typeface="+mn-cs"/>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b="1" dirty="0">
                <a:effectLst/>
                <a:latin typeface="+mn-lt"/>
                <a:ea typeface="IBM Plex Sans SemiBold" panose="020B0703050203000203" pitchFamily="34" charset="0"/>
                <a:cs typeface="IBM Plex Sans SemiBold" panose="020B0703050203000203" pitchFamily="34" charset="0"/>
              </a:rPr>
              <a:t>Connect all your applications and systems</a:t>
            </a: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dirty="0">
                <a:effectLst/>
                <a:latin typeface="+mn-lt"/>
                <a:ea typeface="IBM Plex Sans Light" panose="020B0403050203000203" pitchFamily="34" charset="0"/>
                <a:cs typeface="IBM Plex Sans Light" panose="020B0403050203000203" pitchFamily="34" charset="0"/>
              </a:rPr>
              <a:t>In the rapidly evolving world of digital business, organizations face an increasingly complex challenge: seamlessly integrating a multitude of disparate systems and applications. IBM App Connect provides hybrid integration capabilities that helps businesses integrate data and applications across the enterprise seamlessly. It provides a no-code, AI-guided experience that allows users to easily map and transform data in just a few clicks.</a:t>
            </a:r>
            <a:endParaRPr lang="en-US" sz="1000" b="0" dirty="0">
              <a:effectLst/>
              <a:latin typeface="+mn-lt"/>
              <a:ea typeface="IBM Plex Sans Light" panose="020B0403050203000203" pitchFamily="34" charset="0"/>
              <a:cs typeface="+mn-cs"/>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b="0" dirty="0">
              <a:effectLst/>
              <a:latin typeface="+mn-lt"/>
              <a:ea typeface="IBM Plex Sans SemiBold" panose="020B0703050203000203" pitchFamily="34" charset="0"/>
              <a:cs typeface="+mn-cs"/>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b="1" dirty="0">
                <a:effectLst/>
                <a:latin typeface="+mn-lt"/>
                <a:ea typeface="IBM Plex Sans SemiBold" panose="020B0703050203000203" pitchFamily="34" charset="0"/>
                <a:cs typeface="IBM Plex Sans SemiBold" panose="020B0703050203000203" pitchFamily="34" charset="0"/>
              </a:rPr>
              <a:t>Put events to work and respond in real time</a:t>
            </a: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dirty="0">
                <a:effectLst/>
                <a:latin typeface="+mn-lt"/>
                <a:ea typeface="IBM Plex Sans Light" panose="020B0403050203000203" pitchFamily="34" charset="0"/>
                <a:cs typeface="IBM Plex Sans Light" panose="020B0403050203000203" pitchFamily="34" charset="0"/>
              </a:rPr>
              <a:t>With today’s constantly shifting customer needs and market dynamics, thousands of business events pass through organizations every day. These can provide valuable insights, but they are often siloed and difficult to access. Launching in June 2023, IBM Event Automation is a new solution that is designed to provide a complete and composable approach to accelerate a client’s event-driven journey. It can enable businesses to tap into these ongoing streams of information, connect the dots between disparate events and detect new trends, customer issues as they happen.</a:t>
            </a:r>
            <a:endParaRPr lang="en-US" sz="1000" dirty="0">
              <a:effectLst/>
              <a:latin typeface="+mn-lt"/>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34</a:t>
            </a:fld>
            <a:endParaRPr lang="en-US" dirty="0"/>
          </a:p>
        </p:txBody>
      </p:sp>
    </p:spTree>
    <p:extLst>
      <p:ext uri="{BB962C8B-B14F-4D97-AF65-F5344CB8AC3E}">
        <p14:creationId xmlns:p14="http://schemas.microsoft.com/office/powerpoint/2010/main" val="5936674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sz="1000" dirty="0">
                <a:effectLst/>
                <a:latin typeface="+mn-lt"/>
              </a:rPr>
              <a:t>Heineken is of the world’s largest brewing companies, with dozens of operating companies (OpCos), many of which were acquisitions that still maintain their original business systems. These varied operating units are dispersed around the globe and continue to manufacture unique local beverage brands — approximately 350 global and local brands in total. Heineken plans to move to a more consistent IT landscape over time, but today it is still quite heterogeneous. Heineken’s goal is to become the world’s “Best Connected Brewer”.</a:t>
            </a:r>
          </a:p>
          <a:p>
            <a:endParaRPr lang="en-US" sz="1000" dirty="0">
              <a:effectLst/>
              <a:latin typeface="+mn-lt"/>
            </a:endParaRPr>
          </a:p>
          <a:p>
            <a:r>
              <a:rPr lang="en-US" sz="1000" dirty="0">
                <a:effectLst/>
                <a:latin typeface="+mn-lt"/>
              </a:rPr>
              <a:t>Previously, Heineken’s applications were connected to each other individually, a setup that was very slow to respond to change and very challenging to manage and monitor. Heineken needed a modern integration architecture that would be flexible, reusable, and easier to manage. Heineken and IBM collaborated to develop this enhanced set of integration capabilities, starting with a few key integrations. Today, Heineken is well on its way to a comprehensive multicloud integration strategy that connects OpCos and business processes across the globe.</a:t>
            </a:r>
          </a:p>
          <a:p>
            <a:endParaRPr lang="en-US" sz="1000" dirty="0">
              <a:effectLst/>
              <a:latin typeface="+mn-lt"/>
            </a:endParaRPr>
          </a:p>
          <a:p>
            <a:r>
              <a:rPr lang="en-US" sz="1000" dirty="0">
                <a:effectLst/>
                <a:latin typeface="+mn-lt"/>
              </a:rPr>
              <a:t>Guus Groeneweg, Product Owner at Heineken, describes the complexity of the solution: “If a bar owner in Mexico sends us a sales order through </a:t>
            </a:r>
            <a:r>
              <a:rPr lang="en-US" sz="1000" dirty="0">
                <a:latin typeface="+mn-lt"/>
              </a:rPr>
              <a:t>a</a:t>
            </a:r>
            <a:r>
              <a:rPr lang="en-US" sz="1000" dirty="0">
                <a:effectLst/>
                <a:latin typeface="+mn-lt"/>
              </a:rPr>
              <a:t> mobile phone using our business-to-business (B2B) portal, it must be processed in the back end, then the payment needs to be in place. The beer </a:t>
            </a:r>
            <a:r>
              <a:rPr lang="en-US" sz="1000" dirty="0">
                <a:latin typeface="+mn-lt"/>
              </a:rPr>
              <a:t>needs </a:t>
            </a:r>
            <a:r>
              <a:rPr lang="en-US" sz="1000" dirty="0">
                <a:effectLst/>
                <a:latin typeface="+mn-lt"/>
              </a:rPr>
              <a:t>to be delivered, the picking lists in the brewery has to roll out of the label printer, etc.” “What my team does is make sure that the whole end-to-end process works right. Integration is the glue for all this — it’s what allows the processes and applications in the value chain to communicate,” he says. All these digital integrations are developed, operated, and monitored by the global digital integration team.</a:t>
            </a:r>
          </a:p>
          <a:p>
            <a:endParaRPr lang="en-US" sz="1000" dirty="0">
              <a:effectLst/>
              <a:latin typeface="+mn-lt"/>
            </a:endParaRPr>
          </a:p>
          <a:p>
            <a:r>
              <a:rPr lang="en-US" sz="1000" dirty="0">
                <a:effectLst/>
                <a:latin typeface="+mn-lt"/>
              </a:rPr>
              <a:t>The IBM API Connect platform is a key component of the new solution. This self-service API management platform makes developing API-based integrations accessible to everyone inside and outside the organization. Development teams all over the world can use the Heineken APIs, following the Enterprise Data Models. The digital integration team has developed a catalog of more than 3,000 integrations across all platforms.</a:t>
            </a:r>
          </a:p>
          <a:p>
            <a:endParaRPr lang="en-US" sz="1000" b="1" dirty="0">
              <a:latin typeface="+mn-lt"/>
            </a:endParaRPr>
          </a:p>
          <a:p>
            <a:r>
              <a:rPr lang="en-US" sz="1000" b="1" dirty="0">
                <a:latin typeface="+mn-lt"/>
              </a:rPr>
              <a:t>Source:</a:t>
            </a:r>
          </a:p>
          <a:p>
            <a:endParaRPr lang="en-US" sz="1000" b="1" dirty="0">
              <a:latin typeface="+mn-lt"/>
            </a:endParaRPr>
          </a:p>
          <a:p>
            <a:pPr marL="171450" indent="-171450">
              <a:buFont typeface="Arial" panose="020B0604020202020204" pitchFamily="34" charset="0"/>
              <a:buChar char="•"/>
            </a:pPr>
            <a:r>
              <a:rPr lang="en-US" sz="1000" dirty="0">
                <a:effectLst/>
                <a:latin typeface="+mn-lt"/>
                <a:ea typeface="IBM Plex Sans Light" panose="020B0403050203000203" pitchFamily="34" charset="0"/>
                <a:cs typeface="IBM Plex Sans Light" panose="020B0403050203000203" pitchFamily="34" charset="0"/>
              </a:rPr>
              <a:t>Heineken client story: </a:t>
            </a:r>
            <a:r>
              <a:rPr lang="en-US" sz="1000" dirty="0">
                <a:latin typeface="+mn-lt"/>
                <a:hlinkClick r:id="rId3"/>
              </a:rPr>
              <a:t>https://www.ibm.com/case-studies/heineken-nv/</a:t>
            </a:r>
            <a:endParaRPr lang="en-US" sz="1000"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35</a:t>
            </a:fld>
            <a:endParaRPr lang="en-US" dirty="0"/>
          </a:p>
        </p:txBody>
      </p:sp>
    </p:spTree>
    <p:extLst>
      <p:ext uri="{BB962C8B-B14F-4D97-AF65-F5344CB8AC3E}">
        <p14:creationId xmlns:p14="http://schemas.microsoft.com/office/powerpoint/2010/main" val="12167651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sz="1000" dirty="0">
                <a:latin typeface="+mn-lt"/>
              </a:rPr>
              <a:t>ChatGPT inspired interest. Now, foundation models are coming to business. This self-explanatory slide highlights the early use cases and their associated outcomes when AI is applied.</a:t>
            </a:r>
          </a:p>
          <a:p>
            <a:endParaRPr lang="en-US" sz="1000" dirty="0">
              <a:latin typeface="+mn-lt"/>
            </a:endParaRPr>
          </a:p>
          <a:p>
            <a:pPr marL="285750" marR="0" lvl="0" indent="-285750" algn="l" defTabSz="24385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dirty="0">
                <a:latin typeface="+mn-lt"/>
              </a:rPr>
              <a:t>Customer care: </a:t>
            </a:r>
            <a:r>
              <a:rPr lang="en-US" sz="1000" kern="0" dirty="0">
                <a:latin typeface="+mn-lt"/>
                <a:ea typeface="+mj-ea"/>
                <a:cs typeface="+mj-cs"/>
                <a:sym typeface="IBM Plex Sans Light"/>
              </a:rPr>
              <a:t>Automate customer service answers with 95% accuracy</a:t>
            </a:r>
          </a:p>
          <a:p>
            <a:pPr marL="285750" marR="0" lvl="0" indent="-285750" algn="l" defTabSz="243852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1" dirty="0">
              <a:latin typeface="+mn-lt"/>
            </a:endParaRPr>
          </a:p>
          <a:p>
            <a:pPr marL="285750" marR="0" lvl="0" indent="-285750" algn="l" defTabSz="24385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dirty="0">
                <a:latin typeface="+mn-lt"/>
              </a:rPr>
              <a:t>IT observability: </a:t>
            </a:r>
            <a:r>
              <a:rPr lang="en-US" sz="1000" kern="0" dirty="0">
                <a:latin typeface="+mn-lt"/>
                <a:ea typeface="+mj-ea"/>
                <a:cs typeface="+mj-cs"/>
                <a:sym typeface="IBM Plex Sans Light"/>
              </a:rPr>
              <a:t>Reduce mean time to repair (MTM) by over 50%</a:t>
            </a:r>
          </a:p>
          <a:p>
            <a:pPr marL="285750" marR="0" lvl="0" indent="-285750" algn="l" defTabSz="243852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1" dirty="0">
              <a:latin typeface="+mn-lt"/>
            </a:endParaRPr>
          </a:p>
          <a:p>
            <a:pPr marL="285750" marR="0" lvl="0" indent="-285750" algn="l" defTabSz="24385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dirty="0">
                <a:latin typeface="+mn-lt"/>
              </a:rPr>
              <a:t>Software development: </a:t>
            </a:r>
            <a:r>
              <a:rPr lang="en-US" sz="1000" kern="0" dirty="0">
                <a:latin typeface="+mn-lt"/>
              </a:rPr>
              <a:t>Deliver faster development output</a:t>
            </a:r>
          </a:p>
          <a:p>
            <a:pPr marL="285750" marR="0" lvl="0" indent="-285750" algn="l" defTabSz="243852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1" dirty="0">
              <a:latin typeface="+mn-lt"/>
            </a:endParaRPr>
          </a:p>
          <a:p>
            <a:pPr marL="285750" marR="0" lvl="0" indent="-285750" algn="l" defTabSz="24385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dirty="0">
                <a:latin typeface="+mn-lt"/>
              </a:rPr>
              <a:t>Regulatory compliance: </a:t>
            </a:r>
            <a:r>
              <a:rPr lang="en-US" sz="1000" kern="0" dirty="0">
                <a:latin typeface="+mn-lt"/>
                <a:ea typeface="+mj-ea"/>
                <a:cs typeface="+mj-cs"/>
                <a:sym typeface="IBM Plex Sans Light"/>
              </a:rPr>
              <a:t>Reduce time spent responding to regulatory issue</a:t>
            </a:r>
          </a:p>
          <a:p>
            <a:pPr marL="285750" marR="0" lvl="0" indent="-285750" algn="l" defTabSz="243852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1" dirty="0">
              <a:latin typeface="+mn-lt"/>
            </a:endParaRPr>
          </a:p>
          <a:p>
            <a:pPr marL="285750" marR="0" lvl="0" indent="-285750" algn="l" defTabSz="24385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dirty="0">
                <a:latin typeface="+mn-lt"/>
              </a:rPr>
              <a:t>Employee productivity: </a:t>
            </a:r>
            <a:r>
              <a:rPr lang="en-US" sz="1000" kern="0" dirty="0">
                <a:latin typeface="+mn-lt"/>
                <a:ea typeface="+mj-ea"/>
                <a:cs typeface="+mj-cs"/>
                <a:sym typeface="IBM Plex Sans Light"/>
              </a:rPr>
              <a:t>Reduce 90% of work involving text data reading and analysis</a:t>
            </a:r>
          </a:p>
          <a:p>
            <a:pPr marL="285750" marR="0" lvl="0" indent="-285750" algn="l" defTabSz="243852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1" dirty="0">
              <a:latin typeface="+mn-lt"/>
            </a:endParaRPr>
          </a:p>
          <a:p>
            <a:pPr marL="285750" marR="0" lvl="0" indent="-285750" algn="l" defTabSz="24385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dirty="0">
                <a:latin typeface="+mn-lt"/>
              </a:rPr>
              <a:t>IT resource optimization: </a:t>
            </a:r>
            <a:r>
              <a:rPr lang="en-US" sz="1000" kern="0" dirty="0">
                <a:latin typeface="+mn-lt"/>
                <a:ea typeface="+mj-ea"/>
                <a:cs typeface="+mj-cs"/>
                <a:sym typeface="IBM Plex Sans Light"/>
              </a:rPr>
              <a:t>Reduce infrastructure spend by 33%</a:t>
            </a:r>
          </a:p>
          <a:p>
            <a:pPr marL="285750" marR="0" lvl="0" indent="-285750" algn="l" defTabSz="243852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1" dirty="0">
              <a:latin typeface="+mn-lt"/>
            </a:endParaRPr>
          </a:p>
          <a:p>
            <a:pPr marL="285750" marR="0" lvl="0" indent="-285750" algn="l" defTabSz="24385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dirty="0">
                <a:latin typeface="+mn-lt"/>
              </a:rPr>
              <a:t>Threat management: </a:t>
            </a:r>
            <a:r>
              <a:rPr lang="en-US" sz="1000" kern="0" dirty="0">
                <a:latin typeface="+mn-lt"/>
                <a:ea typeface="+mj-ea"/>
                <a:cs typeface="+mj-cs"/>
                <a:sym typeface="IBM Plex Sans Light"/>
              </a:rPr>
              <a:t>Contain potential threats 8x faster</a:t>
            </a:r>
          </a:p>
          <a:p>
            <a:pPr marL="285750" marR="0" lvl="0" indent="-285750" algn="l" defTabSz="243852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1" dirty="0">
              <a:latin typeface="+mn-lt"/>
            </a:endParaRPr>
          </a:p>
          <a:p>
            <a:pPr marL="285750" marR="0" lvl="0" indent="-285750" algn="l" defTabSz="24385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dirty="0">
                <a:latin typeface="+mn-lt"/>
              </a:rPr>
              <a:t>Extended planning and analysis: </a:t>
            </a:r>
            <a:r>
              <a:rPr lang="en-US" sz="1000" kern="0" dirty="0">
                <a:latin typeface="+mn-lt"/>
                <a:ea typeface="+mj-ea"/>
                <a:cs typeface="+mj-cs"/>
                <a:sym typeface="IBM Plex Sans Light"/>
              </a:rPr>
              <a:t>Process planning data 80% faster</a:t>
            </a:r>
          </a:p>
          <a:p>
            <a:pPr marL="285750" marR="0" lvl="0" indent="-285750" algn="l" defTabSz="243852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1" dirty="0">
              <a:latin typeface="+mn-lt"/>
            </a:endParaRPr>
          </a:p>
          <a:p>
            <a:pPr marL="285750" marR="0" lvl="0" indent="-285750" algn="l" defTabSz="24385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dirty="0">
                <a:latin typeface="+mn-lt"/>
              </a:rPr>
              <a:t>HR automation: </a:t>
            </a:r>
            <a:r>
              <a:rPr lang="en-US" sz="1000" kern="0" dirty="0">
                <a:latin typeface="+mn-lt"/>
              </a:rPr>
              <a:t>Reduce time to complete employee mobility processes by 50%</a:t>
            </a:r>
          </a:p>
          <a:p>
            <a:pPr marL="285750" marR="0" lvl="0" indent="-285750" algn="l" defTabSz="243852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1" dirty="0">
              <a:latin typeface="+mn-lt"/>
            </a:endParaRPr>
          </a:p>
          <a:p>
            <a:pPr marL="285750" marR="0" lvl="0" indent="-285750" algn="l" defTabSz="24385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dirty="0">
                <a:latin typeface="+mn-lt"/>
              </a:rPr>
              <a:t>AIOps: </a:t>
            </a:r>
            <a:r>
              <a:rPr lang="en-US" sz="1000" kern="0" dirty="0">
                <a:latin typeface="+mn-lt"/>
              </a:rPr>
              <a:t>Reduce application support tickets by 70%</a:t>
            </a:r>
          </a:p>
          <a:p>
            <a:pPr marL="285750" marR="0" lvl="0" indent="-285750" algn="l" defTabSz="243852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1" dirty="0">
              <a:latin typeface="+mn-lt"/>
            </a:endParaRPr>
          </a:p>
          <a:p>
            <a:pPr marL="285750" marR="0" lvl="0" indent="-285750" algn="l" defTabSz="24385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dirty="0">
                <a:latin typeface="+mn-lt"/>
              </a:rPr>
              <a:t>Asset management: </a:t>
            </a:r>
            <a:r>
              <a:rPr lang="en-US" sz="1000" kern="0" dirty="0">
                <a:latin typeface="+mn-lt"/>
                <a:ea typeface="+mj-ea"/>
                <a:cs typeface="+mj-cs"/>
                <a:sym typeface="IBM Plex Sans Light"/>
              </a:rPr>
              <a:t>Reduce unplanned downtime by 43%</a:t>
            </a:r>
          </a:p>
          <a:p>
            <a:pPr marL="285750" marR="0" lvl="0" indent="-285750" algn="l" defTabSz="243852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1" dirty="0">
              <a:latin typeface="+mn-lt"/>
            </a:endParaRPr>
          </a:p>
          <a:p>
            <a:pPr marL="285750" marR="0" lvl="0" indent="-285750" algn="l" defTabSz="24385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dirty="0">
                <a:latin typeface="+mn-lt"/>
              </a:rPr>
              <a:t>Environmental intelligence: </a:t>
            </a:r>
            <a:r>
              <a:rPr lang="en-US" sz="1000" kern="0" dirty="0">
                <a:latin typeface="+mn-lt"/>
                <a:ea typeface="+mj-ea"/>
                <a:cs typeface="+mj-cs"/>
                <a:sym typeface="IBM Plex Sans Light"/>
              </a:rPr>
              <a:t>Increase manufacturing output by 25%</a:t>
            </a:r>
          </a:p>
          <a:p>
            <a:pPr marL="285750" marR="0" lvl="0" indent="-2857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kern="0" dirty="0">
              <a:latin typeface="+mn-lt"/>
              <a:ea typeface="+mj-ea"/>
              <a:cs typeface="+mj-cs"/>
              <a:sym typeface="IBM Plex Sans Light"/>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000" b="1" kern="0" dirty="0">
                <a:latin typeface="+mn-lt"/>
                <a:ea typeface="+mj-ea"/>
                <a:cs typeface="+mj-cs"/>
                <a:sym typeface="IBM Plex Sans Light"/>
              </a:rPr>
              <a:t>Note: </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sz="1000" b="1" kern="0" dirty="0">
              <a:solidFill>
                <a:schemeClr val="accent1"/>
              </a:solidFill>
              <a:latin typeface="+mn-lt"/>
              <a:ea typeface="+mj-ea"/>
              <a:cs typeface="+mj-cs"/>
              <a:sym typeface="IBM Plex Sans Ligh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solidFill>
                  <a:srgbClr val="0563C1"/>
                </a:solidFill>
                <a:effectLst/>
                <a:latin typeface="+mn-lt"/>
                <a:ea typeface="Times New Roman" panose="02020603050405020304" pitchFamily="18" charset="0"/>
                <a:hlinkClick r:id="rId3"/>
              </a:rPr>
              <a:t>ChatGPT</a:t>
            </a:r>
            <a:r>
              <a:rPr lang="en-US" sz="1000" dirty="0">
                <a:effectLst/>
                <a:latin typeface="+mn-lt"/>
                <a:ea typeface="Times New Roman" panose="02020603050405020304" pitchFamily="18" charset="0"/>
                <a:cs typeface="Times New Roman" panose="02020603050405020304" pitchFamily="18" charset="0"/>
              </a:rPr>
              <a:t> is an AI-generative engine that automatically generates text based on written prompts in a fashion that is very advanced, creative, and conversational in nature.</a:t>
            </a:r>
            <a:r>
              <a:rPr lang="en-US" sz="1000" dirty="0">
                <a:effectLst/>
                <a:latin typeface="+mn-lt"/>
                <a:ea typeface="Calibri" panose="020F0502020204030204" pitchFamily="34" charset="0"/>
                <a:cs typeface="Times New Roman" panose="02020603050405020304" pitchFamily="18" charset="0"/>
              </a:rPr>
              <a:t> </a:t>
            </a:r>
            <a:r>
              <a:rPr lang="en-US" sz="1000" dirty="0">
                <a:effectLst/>
                <a:latin typeface="+mn-lt"/>
                <a:ea typeface="Times New Roman" panose="02020603050405020304" pitchFamily="18" charset="0"/>
              </a:rPr>
              <a:t>AI research lab </a:t>
            </a:r>
            <a:r>
              <a:rPr lang="en-US" sz="1000" dirty="0">
                <a:solidFill>
                  <a:srgbClr val="0563C1"/>
                </a:solidFill>
                <a:effectLst/>
                <a:latin typeface="+mn-lt"/>
                <a:ea typeface="Times New Roman" panose="02020603050405020304" pitchFamily="18" charset="0"/>
                <a:hlinkClick r:id="rId4"/>
              </a:rPr>
              <a:t>OpenAI</a:t>
            </a:r>
            <a:r>
              <a:rPr lang="en-US" sz="1000" dirty="0">
                <a:solidFill>
                  <a:srgbClr val="0563C1"/>
                </a:solidFill>
                <a:effectLst/>
                <a:latin typeface="+mn-lt"/>
                <a:ea typeface="Times New Roman" panose="02020603050405020304" pitchFamily="18" charset="0"/>
              </a:rPr>
              <a:t> </a:t>
            </a:r>
            <a:r>
              <a:rPr lang="en-US" sz="1000" dirty="0">
                <a:latin typeface="+mn-lt"/>
              </a:rPr>
              <a:t> launched it for public use </a:t>
            </a:r>
            <a:r>
              <a:rPr lang="en-US" sz="1000" dirty="0">
                <a:effectLst/>
                <a:latin typeface="+mn-lt"/>
                <a:ea typeface="Times New Roman" panose="02020603050405020304" pitchFamily="18" charset="0"/>
              </a:rPr>
              <a:t>on November 30, 2022. GPT stands for Generative Pre-trained Transformer and refers to a family of neural network-based large language models (LLMs) developed by OpenAI</a:t>
            </a:r>
            <a:r>
              <a:rPr lang="en-US" sz="1000" dirty="0">
                <a:effectLst/>
                <a:latin typeface="+mn-lt"/>
                <a:ea typeface="Calibri" panose="020F0502020204030204" pitchFamily="34" charset="0"/>
                <a:cs typeface="Times New Roman" panose="02020603050405020304" pitchFamily="18" charset="0"/>
              </a:rPr>
              <a:t>.</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sz="1000" b="1" kern="0" dirty="0">
              <a:solidFill>
                <a:schemeClr val="accent1"/>
              </a:solidFill>
              <a:latin typeface="+mn-lt"/>
              <a:ea typeface="+mj-ea"/>
              <a:cs typeface="+mj-cs"/>
              <a:sym typeface="IBM Plex Sans Light"/>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sz="1000" b="1" kern="0" dirty="0">
              <a:solidFill>
                <a:schemeClr val="accent1"/>
              </a:solidFill>
              <a:latin typeface="+mn-lt"/>
              <a:ea typeface="+mj-ea"/>
              <a:cs typeface="+mj-cs"/>
              <a:sym typeface="IBM Plex Sans Ligh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36</a:t>
            </a:fld>
            <a:endParaRPr lang="en-US" dirty="0"/>
          </a:p>
        </p:txBody>
      </p:sp>
    </p:spTree>
    <p:extLst>
      <p:ext uri="{BB962C8B-B14F-4D97-AF65-F5344CB8AC3E}">
        <p14:creationId xmlns:p14="http://schemas.microsoft.com/office/powerpoint/2010/main" val="10689938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a:spcBef>
                <a:spcPts val="0"/>
              </a:spcBef>
              <a:spcAft>
                <a:spcPts val="0"/>
              </a:spcAft>
            </a:pPr>
            <a:r>
              <a:rPr lang="en-US" sz="1000" dirty="0">
                <a:effectLst/>
                <a:latin typeface="+mn-lt"/>
                <a:ea typeface="IBM Plex Sans Light" panose="020B0403050203000203" pitchFamily="34" charset="0"/>
                <a:cs typeface="IBM Plex Sans Light" panose="020B0403050203000203" pitchFamily="34" charset="0"/>
              </a:rPr>
              <a:t>Resist the urge to indulge in what fantastical things artificial intelligence (AI) can do. Organizations that stay grounded in the practical things AI can help them achieve </a:t>
            </a:r>
            <a:r>
              <a:rPr lang="en-US" sz="1000" kern="100" dirty="0">
                <a:effectLst/>
                <a:latin typeface="+mn-lt"/>
                <a:ea typeface="Calibri" panose="020F0502020204030204" pitchFamily="34" charset="0"/>
                <a:cs typeface="Times New Roman" panose="02020603050405020304" pitchFamily="18" charset="0"/>
              </a:rPr>
              <a:t>– </a:t>
            </a:r>
            <a:r>
              <a:rPr lang="en-US" sz="1000" dirty="0">
                <a:effectLst/>
                <a:latin typeface="+mn-lt"/>
                <a:ea typeface="IBM Plex Sans Light" panose="020B0403050203000203" pitchFamily="34" charset="0"/>
                <a:cs typeface="IBM Plex Sans Light" panose="020B0403050203000203" pitchFamily="34" charset="0"/>
              </a:rPr>
              <a:t> both short and long term </a:t>
            </a:r>
            <a:r>
              <a:rPr lang="en-US" sz="1000" kern="100" dirty="0">
                <a:effectLst/>
                <a:latin typeface="+mn-lt"/>
                <a:ea typeface="Calibri" panose="020F0502020204030204" pitchFamily="34" charset="0"/>
                <a:cs typeface="Times New Roman" panose="02020603050405020304" pitchFamily="18" charset="0"/>
              </a:rPr>
              <a:t>– </a:t>
            </a:r>
            <a:r>
              <a:rPr lang="en-US" sz="1000" dirty="0">
                <a:effectLst/>
                <a:latin typeface="+mn-lt"/>
                <a:ea typeface="IBM Plex Sans Light" panose="020B0403050203000203" pitchFamily="34" charset="0"/>
                <a:cs typeface="IBM Plex Sans Light" panose="020B0403050203000203" pitchFamily="34" charset="0"/>
              </a:rPr>
              <a:t> are more likely to succeed. </a:t>
            </a:r>
            <a:r>
              <a:rPr lang="en-US" sz="1000" u="none" dirty="0">
                <a:effectLst/>
                <a:latin typeface="+mn-lt"/>
                <a:ea typeface="IBM Plex Sans Light" panose="020B0403050203000203" pitchFamily="34" charset="0"/>
                <a:cs typeface="IBM Plex Sans Light" panose="020B0403050203000203" pitchFamily="34" charset="0"/>
              </a:rPr>
              <a:t>According to Gartner</a:t>
            </a:r>
            <a:r>
              <a:rPr lang="en-US" sz="1000" dirty="0">
                <a:effectLst/>
                <a:latin typeface="+mn-lt"/>
                <a:ea typeface="IBM Plex Sans Light" panose="020B0403050203000203" pitchFamily="34" charset="0"/>
                <a:cs typeface="IBM Plex Sans Light" panose="020B0403050203000203" pitchFamily="34" charset="0"/>
              </a:rPr>
              <a:t>, business leadership tends to overestimate the impact of AI and underestimate its complexity </a:t>
            </a:r>
            <a:r>
              <a:rPr lang="en-US" sz="1000" kern="100" dirty="0">
                <a:effectLst/>
                <a:latin typeface="+mn-lt"/>
                <a:ea typeface="Calibri" panose="020F0502020204030204" pitchFamily="34" charset="0"/>
                <a:cs typeface="Times New Roman" panose="02020603050405020304" pitchFamily="18" charset="0"/>
              </a:rPr>
              <a:t>– </a:t>
            </a:r>
            <a:r>
              <a:rPr lang="en-US" sz="1000" dirty="0">
                <a:effectLst/>
                <a:latin typeface="+mn-lt"/>
                <a:ea typeface="IBM Plex Sans Light" panose="020B0403050203000203" pitchFamily="34" charset="0"/>
                <a:cs typeface="IBM Plex Sans Light" panose="020B0403050203000203" pitchFamily="34" charset="0"/>
              </a:rPr>
              <a:t> requiring data and analytics leaders to manage the business’s expectations, or risk costly project failures. </a:t>
            </a:r>
            <a:endParaRPr lang="en-US" sz="1000" dirty="0">
              <a:effectLst/>
              <a:latin typeface="+mn-lt"/>
              <a:ea typeface="Times New Roman" panose="02020603050405020304" pitchFamily="18" charset="0"/>
            </a:endParaRPr>
          </a:p>
          <a:p>
            <a:pPr marL="0" marR="0">
              <a:spcBef>
                <a:spcPts val="0"/>
              </a:spcBef>
              <a:spcAft>
                <a:spcPts val="0"/>
              </a:spcAft>
            </a:pPr>
            <a:endParaRPr lang="en-US" sz="1000" dirty="0">
              <a:effectLst/>
              <a:latin typeface="+mn-lt"/>
              <a:ea typeface="Times New Roman" panose="02020603050405020304" pitchFamily="18" charset="0"/>
            </a:endParaRPr>
          </a:p>
          <a:p>
            <a:pPr marL="0" marR="0">
              <a:spcBef>
                <a:spcPts val="0"/>
              </a:spcBef>
              <a:spcAft>
                <a:spcPts val="0"/>
              </a:spcAft>
            </a:pPr>
            <a:r>
              <a:rPr lang="en-US" sz="1000" dirty="0">
                <a:effectLst/>
                <a:latin typeface="+mn-lt"/>
                <a:ea typeface="IBM Plex Sans Light" panose="020B0403050203000203" pitchFamily="34" charset="0"/>
                <a:cs typeface="IBM Plex Sans Light" panose="020B0403050203000203" pitchFamily="34" charset="0"/>
              </a:rPr>
              <a:t>The best opportunities to derive benefit from AI in business today include Digital </a:t>
            </a:r>
            <a:r>
              <a:rPr lang="en-US" sz="1000" dirty="0">
                <a:latin typeface="+mn-lt"/>
                <a:ea typeface="IBM Plex Sans Light" panose="020B0403050203000203" pitchFamily="34" charset="0"/>
                <a:cs typeface="IBM Plex Sans Light" panose="020B0403050203000203" pitchFamily="34" charset="0"/>
              </a:rPr>
              <a:t>L</a:t>
            </a:r>
            <a:r>
              <a:rPr lang="en-US" sz="1000" dirty="0">
                <a:effectLst/>
                <a:latin typeface="+mn-lt"/>
                <a:ea typeface="IBM Plex Sans Light" panose="020B0403050203000203" pitchFamily="34" charset="0"/>
                <a:cs typeface="IBM Plex Sans Light" panose="020B0403050203000203" pitchFamily="34" charset="0"/>
              </a:rPr>
              <a:t>abor, IT Automation, </a:t>
            </a:r>
            <a:r>
              <a:rPr lang="en-US" sz="1000" dirty="0">
                <a:latin typeface="+mn-lt"/>
                <a:ea typeface="IBM Plex Sans Light" panose="020B0403050203000203" pitchFamily="34" charset="0"/>
                <a:cs typeface="IBM Plex Sans Light" panose="020B0403050203000203" pitchFamily="34" charset="0"/>
              </a:rPr>
              <a:t>S</a:t>
            </a:r>
            <a:r>
              <a:rPr lang="en-US" sz="1000" dirty="0">
                <a:effectLst/>
                <a:latin typeface="+mn-lt"/>
                <a:ea typeface="IBM Plex Sans Light" panose="020B0403050203000203" pitchFamily="34" charset="0"/>
                <a:cs typeface="IBM Plex Sans Light" panose="020B0403050203000203" pitchFamily="34" charset="0"/>
              </a:rPr>
              <a:t>ecurity, </a:t>
            </a:r>
            <a:r>
              <a:rPr lang="en-US" sz="1000" dirty="0">
                <a:latin typeface="+mn-lt"/>
                <a:ea typeface="IBM Plex Sans Light" panose="020B0403050203000203" pitchFamily="34" charset="0"/>
                <a:cs typeface="IBM Plex Sans Light" panose="020B0403050203000203" pitchFamily="34" charset="0"/>
              </a:rPr>
              <a:t>S</a:t>
            </a:r>
            <a:r>
              <a:rPr lang="en-US" sz="1000" dirty="0">
                <a:effectLst/>
                <a:latin typeface="+mn-lt"/>
                <a:ea typeface="IBM Plex Sans Light" panose="020B0403050203000203" pitchFamily="34" charset="0"/>
                <a:cs typeface="IBM Plex Sans Light" panose="020B0403050203000203" pitchFamily="34" charset="0"/>
              </a:rPr>
              <a:t>ustainability, and Application Modernization.</a:t>
            </a:r>
            <a:endParaRPr lang="en-US" sz="1000" dirty="0">
              <a:effectLst/>
              <a:latin typeface="+mn-lt"/>
              <a:ea typeface="Times New Roman" panose="02020603050405020304" pitchFamily="18" charset="0"/>
            </a:endParaRPr>
          </a:p>
          <a:p>
            <a:endParaRPr lang="en-US" sz="1000" dirty="0">
              <a:latin typeface="+mn-lt"/>
            </a:endParaRPr>
          </a:p>
          <a:p>
            <a:r>
              <a:rPr lang="en-US" sz="1000" b="1" dirty="0">
                <a:latin typeface="+mn-lt"/>
              </a:rPr>
              <a:t>Source:</a:t>
            </a:r>
          </a:p>
          <a:p>
            <a:endParaRPr lang="en-US" sz="1000" b="1" dirty="0">
              <a:latin typeface="+mn-lt"/>
            </a:endParaRPr>
          </a:p>
          <a:p>
            <a:pPr marL="171450" indent="-171450">
              <a:buFont typeface="Arial" panose="020B0604020202020204" pitchFamily="34" charset="0"/>
              <a:buChar char="•"/>
            </a:pPr>
            <a:r>
              <a:rPr lang="en-US" sz="1000" dirty="0">
                <a:latin typeface="+mn-lt"/>
              </a:rPr>
              <a:t>Gartner Research: </a:t>
            </a:r>
            <a:r>
              <a:rPr lang="en-US" sz="1000" dirty="0">
                <a:latin typeface="+mn-lt"/>
                <a:hlinkClick r:id="rId3"/>
              </a:rPr>
              <a:t>https://www.gartner.com/en/doc/730970-what-is-artificial-intelligence-seeing-through-the-hype-and-focusing-on-business-value</a:t>
            </a:r>
            <a:endParaRPr lang="en-US" sz="1000"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37</a:t>
            </a:fld>
            <a:endParaRPr lang="en-US" dirty="0"/>
          </a:p>
        </p:txBody>
      </p:sp>
    </p:spTree>
    <p:extLst>
      <p:ext uri="{BB962C8B-B14F-4D97-AF65-F5344CB8AC3E}">
        <p14:creationId xmlns:p14="http://schemas.microsoft.com/office/powerpoint/2010/main" val="40907804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sz="1000" dirty="0">
                <a:latin typeface="+mn-lt"/>
              </a:rPr>
              <a:t>This self-explanatory slide does not require speaker notes.</a:t>
            </a:r>
            <a:endParaRPr lang="en-US" sz="1000" dirty="0"/>
          </a:p>
          <a:p>
            <a:endParaRPr lang="en-US" sz="1000"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38</a:t>
            </a:fld>
            <a:endParaRPr lang="en-US" dirty="0"/>
          </a:p>
        </p:txBody>
      </p:sp>
    </p:spTree>
    <p:extLst>
      <p:ext uri="{BB962C8B-B14F-4D97-AF65-F5344CB8AC3E}">
        <p14:creationId xmlns:p14="http://schemas.microsoft.com/office/powerpoint/2010/main" val="1332416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Just look at the last five years: according to a McKinsey survey, enterprise </a:t>
            </a:r>
            <a:r>
              <a:rPr lang="en-US" sz="1000" dirty="0">
                <a:effectLst/>
                <a:latin typeface="+mn-lt"/>
                <a:ea typeface="IBM Plex Sans Light" panose="020B0403050203000203" pitchFamily="34" charset="0"/>
                <a:cs typeface="IBM Plex Sans Light" panose="020B0403050203000203" pitchFamily="34" charset="0"/>
              </a:rPr>
              <a:t>artificial intelligence (AI)</a:t>
            </a:r>
            <a:r>
              <a:rPr lang="en-US" sz="1000" kern="100" dirty="0">
                <a:effectLst/>
                <a:latin typeface="+mn-lt"/>
                <a:ea typeface="Calibri" panose="020F0502020204030204" pitchFamily="34" charset="0"/>
                <a:cs typeface="Times New Roman" panose="02020603050405020304" pitchFamily="18" charset="0"/>
              </a:rPr>
              <a:t> adoption has more than doubled. Clients are speaking about AI with their time, money, and interest. They know there's something here </a:t>
            </a:r>
            <a:r>
              <a:rPr lang="en-US" sz="1000" dirty="0">
                <a:latin typeface="+mn-lt"/>
              </a:rPr>
              <a:t>—</a:t>
            </a:r>
            <a:r>
              <a:rPr lang="en-US" sz="1000" kern="100" dirty="0">
                <a:effectLst/>
                <a:latin typeface="+mn-lt"/>
                <a:ea typeface="Calibri" panose="020F0502020204030204" pitchFamily="34" charset="0"/>
                <a:cs typeface="Times New Roman" panose="02020603050405020304" pitchFamily="18" charset="0"/>
              </a:rPr>
              <a:t> they're experimenting </a:t>
            </a:r>
            <a:r>
              <a:rPr lang="en-US" sz="1000" dirty="0">
                <a:latin typeface="+mn-lt"/>
              </a:rPr>
              <a:t>— </a:t>
            </a:r>
            <a:r>
              <a:rPr lang="en-US" sz="1000" kern="100" dirty="0">
                <a:effectLst/>
                <a:latin typeface="+mn-lt"/>
                <a:ea typeface="Calibri" panose="020F0502020204030204" pitchFamily="34" charset="0"/>
                <a:cs typeface="Times New Roman" panose="02020603050405020304" pitchFamily="18" charset="0"/>
              </a:rPr>
              <a:t>they’re establishing new practices. A new movement is happening, and IBM must be a player in that momentum.</a:t>
            </a:r>
          </a:p>
          <a:p>
            <a:endParaRPr lang="en-US" sz="1000" dirty="0">
              <a:effectLst/>
              <a:latin typeface="+mn-lt"/>
              <a:ea typeface="Times New Roman" panose="02020603050405020304" pitchFamily="18" charset="0"/>
            </a:endParaRPr>
          </a:p>
          <a:p>
            <a:pPr marL="0" marR="0">
              <a:spcBef>
                <a:spcPts val="0"/>
              </a:spcBef>
              <a:spcAft>
                <a:spcPts val="0"/>
              </a:spcAft>
            </a:pPr>
            <a:r>
              <a:rPr lang="en-US" sz="1000" b="1" dirty="0">
                <a:effectLst/>
                <a:latin typeface="+mn-lt"/>
              </a:rPr>
              <a:t>Source:</a:t>
            </a:r>
          </a:p>
          <a:p>
            <a:pPr marL="0" marR="0">
              <a:spcBef>
                <a:spcPts val="0"/>
              </a:spcBef>
              <a:spcAft>
                <a:spcPts val="0"/>
              </a:spcAft>
            </a:pPr>
            <a:endParaRPr lang="en-US" sz="1000" b="1" dirty="0">
              <a:effectLst/>
              <a:latin typeface="+mn-lt"/>
            </a:endParaRPr>
          </a:p>
          <a:p>
            <a:pPr marL="171450" marR="0" indent="-171450">
              <a:spcBef>
                <a:spcPts val="0"/>
              </a:spcBef>
              <a:spcAft>
                <a:spcPts val="0"/>
              </a:spcAft>
              <a:buFont typeface="Arial" panose="020B0604020202020204" pitchFamily="34" charset="0"/>
              <a:buChar char="•"/>
            </a:pPr>
            <a:r>
              <a:rPr lang="en-US" sz="1000" baseline="30000" dirty="0">
                <a:effectLst/>
                <a:latin typeface="+mn-lt"/>
              </a:rPr>
              <a:t>1</a:t>
            </a:r>
            <a:r>
              <a:rPr lang="en-US" sz="1000" baseline="0" dirty="0">
                <a:effectLst/>
                <a:latin typeface="+mn-lt"/>
              </a:rPr>
              <a:t>McKinsey Global Survey on AI, 2022: </a:t>
            </a:r>
            <a:r>
              <a:rPr lang="en-US" sz="1000" baseline="0" dirty="0">
                <a:effectLst/>
                <a:latin typeface="+mn-lt"/>
                <a:hlinkClick r:id="rId3"/>
              </a:rPr>
              <a:t>https://www.mckinsey.com/capabilities/quantumblack/our-insights/the-state-of-ai-in-2022-and-a-half-decade-in-review</a:t>
            </a:r>
            <a:endParaRPr lang="en-US" sz="1000" dirty="0">
              <a:effectLst/>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Tree>
    <p:extLst>
      <p:ext uri="{BB962C8B-B14F-4D97-AF65-F5344CB8AC3E}">
        <p14:creationId xmlns:p14="http://schemas.microsoft.com/office/powerpoint/2010/main" val="2731629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000" dirty="0">
                <a:latin typeface="+mn-lt"/>
                <a:ea typeface="IBM Plex Sans Light" panose="020B0403050203000203" pitchFamily="34" charset="0"/>
                <a:cs typeface="IBM Plex Sans Light" panose="020B0403050203000203" pitchFamily="34" charset="0"/>
              </a:rPr>
              <a:t>A</a:t>
            </a:r>
            <a:r>
              <a:rPr lang="en-US" sz="1000" dirty="0">
                <a:effectLst/>
                <a:latin typeface="+mn-lt"/>
                <a:ea typeface="IBM Plex Sans Light" panose="020B0403050203000203" pitchFamily="34" charset="0"/>
                <a:cs typeface="IBM Plex Sans Light" panose="020B0403050203000203" pitchFamily="34" charset="0"/>
              </a:rPr>
              <a:t>rtificial intelligence (AI)</a:t>
            </a:r>
            <a:r>
              <a:rPr lang="en-US" sz="1000" kern="100" dirty="0">
                <a:effectLst/>
                <a:latin typeface="+mn-lt"/>
                <a:ea typeface="Calibri" panose="020F0502020204030204" pitchFamily="34" charset="0"/>
                <a:cs typeface="Times New Roman" panose="02020603050405020304" pitchFamily="18" charset="0"/>
              </a:rPr>
              <a:t> has gone from a world where companies are thinking about running their business, plus doing some AI to help it, to a world that is AI first to help the business. The leading companies for the next decade or two will be the ones that decide that they will be AI first. This decision will dictate how they operate, how they work with employees, and how they work with their customers and suppliers. AI first, that is today’s world.</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kern="100" dirty="0">
                <a:latin typeface="+mn-lt"/>
                <a:ea typeface="Calibri" panose="020F0502020204030204" pitchFamily="34" charset="0"/>
                <a:cs typeface="Times New Roman" panose="02020603050405020304" pitchFamily="18" charset="0"/>
              </a:rPr>
              <a:t>IBM must </a:t>
            </a:r>
            <a:r>
              <a:rPr lang="en-US" sz="1000" kern="100" dirty="0">
                <a:effectLst/>
                <a:latin typeface="+mn-lt"/>
                <a:ea typeface="Calibri" panose="020F0502020204030204" pitchFamily="34" charset="0"/>
                <a:cs typeface="Times New Roman" panose="02020603050405020304" pitchFamily="18" charset="0"/>
              </a:rPr>
              <a:t>lead this discussion with clients and partners every day.</a:t>
            </a:r>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Tree>
    <p:extLst>
      <p:ext uri="{BB962C8B-B14F-4D97-AF65-F5344CB8AC3E}">
        <p14:creationId xmlns:p14="http://schemas.microsoft.com/office/powerpoint/2010/main" val="1195176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000" dirty="0">
                <a:latin typeface="+mn-lt"/>
              </a:rPr>
              <a:t>Here’s a brief look at some of the basic concepts. </a:t>
            </a:r>
            <a:r>
              <a:rPr lang="en-US" sz="1000" kern="100" dirty="0">
                <a:effectLst/>
                <a:latin typeface="+mn-lt"/>
                <a:ea typeface="Calibri" panose="020F0502020204030204" pitchFamily="34" charset="0"/>
                <a:cs typeface="Times New Roman" panose="02020603050405020304" pitchFamily="18" charset="0"/>
              </a:rPr>
              <a:t>ChatGPT created significant interest around the notion of large language models (LLMs). It’s great for consumer applications and there are some business applications it will help too, but </a:t>
            </a:r>
            <a:r>
              <a:rPr lang="en-US" sz="1000" kern="100" dirty="0">
                <a:latin typeface="+mn-lt"/>
                <a:ea typeface="Calibri" panose="020F0502020204030204" pitchFamily="34" charset="0"/>
                <a:cs typeface="Times New Roman" panose="02020603050405020304" pitchFamily="18" charset="0"/>
              </a:rPr>
              <a:t>the discussion should</a:t>
            </a:r>
            <a:r>
              <a:rPr lang="en-US" sz="1000" kern="100" dirty="0">
                <a:effectLst/>
                <a:latin typeface="+mn-lt"/>
                <a:ea typeface="Calibri" panose="020F0502020204030204" pitchFamily="34" charset="0"/>
                <a:cs typeface="Times New Roman" panose="02020603050405020304" pitchFamily="18" charset="0"/>
              </a:rPr>
              <a:t> really be about what is the technology that's going to help businesses move forward.</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There's a bigger concept here, which is the notion of foundation models. It's a term that came out of Stanford University. </a:t>
            </a:r>
            <a:r>
              <a:rPr lang="en-US" sz="1000" kern="100" dirty="0">
                <a:latin typeface="+mn-lt"/>
                <a:ea typeface="Calibri" panose="020F0502020204030204" pitchFamily="34" charset="0"/>
                <a:cs typeface="Times New Roman" panose="02020603050405020304" pitchFamily="18" charset="0"/>
              </a:rPr>
              <a:t>IBM’s</a:t>
            </a:r>
            <a:r>
              <a:rPr lang="en-US" sz="1000" kern="100" dirty="0">
                <a:effectLst/>
                <a:latin typeface="+mn-lt"/>
                <a:ea typeface="Calibri" panose="020F0502020204030204" pitchFamily="34" charset="0"/>
                <a:cs typeface="Times New Roman" panose="02020603050405020304" pitchFamily="18" charset="0"/>
              </a:rPr>
              <a:t> been doing work going back nearly five years on foundation models and the secret ingredient is something called a transformer. A transformer is the technology that helps the foundation model understand unlabeled data and turn an input into an output.</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kern="100" dirty="0">
                <a:latin typeface="+mn-lt"/>
                <a:ea typeface="Calibri" panose="020F0502020204030204" pitchFamily="34" charset="0"/>
                <a:cs typeface="Times New Roman" panose="02020603050405020304" pitchFamily="18" charset="0"/>
              </a:rPr>
              <a:t>G</a:t>
            </a:r>
            <a:r>
              <a:rPr lang="en-US" sz="1000" kern="100" dirty="0">
                <a:effectLst/>
                <a:latin typeface="+mn-lt"/>
                <a:ea typeface="Calibri" panose="020F0502020204030204" pitchFamily="34" charset="0"/>
                <a:cs typeface="Times New Roman" panose="02020603050405020304" pitchFamily="18" charset="0"/>
              </a:rPr>
              <a:t>enerative AI is another important term. That is </a:t>
            </a:r>
            <a:r>
              <a:rPr lang="en-US" sz="1000" dirty="0">
                <a:effectLst/>
                <a:latin typeface="+mn-lt"/>
                <a:ea typeface="IBM Plex Sans Light" panose="020B0403050203000203" pitchFamily="34" charset="0"/>
                <a:cs typeface="IBM Plex Sans Light" panose="020B0403050203000203" pitchFamily="34" charset="0"/>
              </a:rPr>
              <a:t>artificial intelligence (AI)</a:t>
            </a:r>
            <a:r>
              <a:rPr lang="en-US" sz="1000" kern="100" dirty="0">
                <a:effectLst/>
                <a:latin typeface="+mn-lt"/>
                <a:ea typeface="Calibri" panose="020F0502020204030204" pitchFamily="34" charset="0"/>
                <a:cs typeface="Times New Roman" panose="02020603050405020304" pitchFamily="18" charset="0"/>
              </a:rPr>
              <a:t> that's creating new content (and it’s not just limited to that), which can deliver an outcome in a business. IBM has been investing in foundation models and generative AI is one way to bring these models to life. </a:t>
            </a:r>
            <a:endParaRPr lang="en-US" sz="1000" dirty="0">
              <a:latin typeface="+mn-lt"/>
            </a:endParaRPr>
          </a:p>
          <a:p>
            <a:endParaRPr lang="en-US" sz="1000" dirty="0">
              <a:latin typeface="+mn-lt"/>
            </a:endParaRPr>
          </a:p>
          <a:p>
            <a:pPr marL="0" marR="0">
              <a:spcBef>
                <a:spcPts val="0"/>
              </a:spcBef>
              <a:spcAft>
                <a:spcPts val="0"/>
              </a:spcAft>
            </a:pPr>
            <a:r>
              <a:rPr lang="en-US" sz="1000" b="1" dirty="0">
                <a:effectLst/>
                <a:latin typeface="+mn-lt"/>
                <a:ea typeface="Times New Roman" panose="02020603050405020304" pitchFamily="18" charset="0"/>
              </a:rPr>
              <a:t>Notes:</a:t>
            </a:r>
          </a:p>
          <a:p>
            <a:pPr marL="0" marR="0">
              <a:spcBef>
                <a:spcPts val="0"/>
              </a:spcBef>
              <a:spcAft>
                <a:spcPts val="0"/>
              </a:spcAft>
            </a:pPr>
            <a:endParaRPr lang="en-US" sz="1000" b="1" dirty="0">
              <a:effectLst/>
              <a:latin typeface="+mn-lt"/>
              <a:ea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solidFill>
                  <a:srgbClr val="0563C1"/>
                </a:solidFill>
                <a:effectLst/>
                <a:latin typeface="+mn-lt"/>
                <a:ea typeface="Times New Roman" panose="02020603050405020304" pitchFamily="18" charset="0"/>
                <a:hlinkClick r:id="rId3"/>
              </a:rPr>
              <a:t>ChatGPT</a:t>
            </a:r>
            <a:r>
              <a:rPr lang="en-US" sz="1000" dirty="0">
                <a:effectLst/>
                <a:latin typeface="+mn-lt"/>
                <a:ea typeface="Times New Roman" panose="02020603050405020304" pitchFamily="18" charset="0"/>
                <a:cs typeface="Times New Roman" panose="02020603050405020304" pitchFamily="18" charset="0"/>
              </a:rPr>
              <a:t> is an AI-generative engine that automatically generates text based on written prompts in a fashion that is very advanced, creative, and conversational in nature.</a:t>
            </a:r>
            <a:r>
              <a:rPr lang="en-US" sz="1000" dirty="0">
                <a:effectLst/>
                <a:latin typeface="+mn-lt"/>
                <a:ea typeface="Calibri" panose="020F0502020204030204" pitchFamily="34" charset="0"/>
                <a:cs typeface="Times New Roman" panose="02020603050405020304" pitchFamily="18" charset="0"/>
              </a:rPr>
              <a:t> </a:t>
            </a:r>
            <a:r>
              <a:rPr lang="en-US" sz="1000" dirty="0">
                <a:effectLst/>
                <a:latin typeface="+mn-lt"/>
                <a:ea typeface="Times New Roman" panose="02020603050405020304" pitchFamily="18" charset="0"/>
              </a:rPr>
              <a:t>AI research lab </a:t>
            </a:r>
            <a:r>
              <a:rPr lang="en-US" sz="1000" dirty="0">
                <a:solidFill>
                  <a:srgbClr val="0563C1"/>
                </a:solidFill>
                <a:effectLst/>
                <a:latin typeface="+mn-lt"/>
                <a:ea typeface="Times New Roman" panose="02020603050405020304" pitchFamily="18" charset="0"/>
                <a:hlinkClick r:id="rId4"/>
              </a:rPr>
              <a:t>OpenAI</a:t>
            </a:r>
            <a:r>
              <a:rPr lang="en-US" sz="1000" dirty="0">
                <a:solidFill>
                  <a:srgbClr val="0563C1"/>
                </a:solidFill>
                <a:effectLst/>
                <a:latin typeface="+mn-lt"/>
                <a:ea typeface="Times New Roman" panose="02020603050405020304" pitchFamily="18" charset="0"/>
              </a:rPr>
              <a:t> </a:t>
            </a:r>
            <a:r>
              <a:rPr lang="en-US" sz="1000" dirty="0">
                <a:latin typeface="+mn-lt"/>
              </a:rPr>
              <a:t> launched it for public use </a:t>
            </a:r>
            <a:r>
              <a:rPr lang="en-US" sz="1000" dirty="0">
                <a:effectLst/>
                <a:latin typeface="+mn-lt"/>
                <a:ea typeface="Times New Roman" panose="02020603050405020304" pitchFamily="18" charset="0"/>
              </a:rPr>
              <a:t>on November 30, 2022. GPT stands for Generative Pre-trained Transformer and refers to a family of neural network-based large language models (LLMs) developed by OpenAI</a:t>
            </a:r>
            <a:r>
              <a:rPr lang="en-US" sz="1000" dirty="0">
                <a:effectLst/>
                <a:latin typeface="+mn-lt"/>
                <a:ea typeface="Calibri" panose="020F0502020204030204" pitchFamily="34" charset="0"/>
                <a:cs typeface="Times New Roman" panose="02020603050405020304" pitchFamily="18" charset="0"/>
              </a:rPr>
              <a:t>.</a:t>
            </a:r>
          </a:p>
          <a:p>
            <a:pPr marL="0" marR="0">
              <a:spcBef>
                <a:spcPts val="0"/>
              </a:spcBef>
              <a:spcAft>
                <a:spcPts val="0"/>
              </a:spcAft>
            </a:pPr>
            <a:endParaRPr lang="en-US" sz="1000" b="1" dirty="0">
              <a:effectLst/>
              <a:latin typeface="+mn-lt"/>
              <a:ea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1000" b="0" dirty="0">
                <a:effectLst/>
                <a:latin typeface="+mn-lt"/>
                <a:ea typeface="Calibri" panose="020F0502020204030204" pitchFamily="34" charset="0"/>
                <a:cs typeface="Times New Roman" panose="02020603050405020304" pitchFamily="18" charset="0"/>
              </a:rPr>
              <a:t>A </a:t>
            </a:r>
            <a:r>
              <a:rPr lang="en-US" sz="1000" b="1" dirty="0">
                <a:effectLst/>
                <a:latin typeface="+mn-lt"/>
                <a:ea typeface="Calibri" panose="020F0502020204030204" pitchFamily="34" charset="0"/>
                <a:cs typeface="Times New Roman" panose="02020603050405020304" pitchFamily="18" charset="0"/>
              </a:rPr>
              <a:t>large language model (LLM) </a:t>
            </a:r>
            <a:r>
              <a:rPr lang="en-US" sz="1000" dirty="0">
                <a:effectLst/>
                <a:latin typeface="+mn-lt"/>
                <a:ea typeface="Calibri" panose="020F0502020204030204" pitchFamily="34" charset="0"/>
                <a:cs typeface="Times New Roman" panose="02020603050405020304" pitchFamily="18" charset="0"/>
              </a:rPr>
              <a:t>is a t</a:t>
            </a:r>
            <a:r>
              <a:rPr lang="en-US" sz="1000" dirty="0">
                <a:latin typeface="+mn-lt"/>
              </a:rPr>
              <a:t>ype of machine learning model that has been trained on large quantities of unlabeled text using self-supervised learning and can perform a variety of natural language processing (NLP) tasks (even when that language is a programming language). Output</a:t>
            </a:r>
            <a:r>
              <a:rPr lang="en-US" sz="1000" dirty="0">
                <a:effectLst/>
                <a:latin typeface="+mn-lt"/>
                <a:ea typeface="Calibri" panose="020F0502020204030204" pitchFamily="34" charset="0"/>
                <a:cs typeface="Times New Roman" panose="02020603050405020304" pitchFamily="18" charset="0"/>
              </a:rPr>
              <a:t> may range from books, articles, social media posts, online conversations, and even code. The architecture of an LLM consists of layers of neural networks that learn to generate language in a way that is similar to how humans use language</a:t>
            </a:r>
            <a:endParaRPr lang="en-US" sz="1000" b="1" dirty="0">
              <a:effectLst/>
              <a:latin typeface="+mn-lt"/>
              <a:ea typeface="Times New Roman" panose="02020603050405020304" pitchFamily="18" charset="0"/>
            </a:endParaRPr>
          </a:p>
          <a:p>
            <a:pPr marL="171450" indent="-171450" defTabSz="914400" eaLnBrk="0" fontAlgn="base" hangingPunct="0">
              <a:lnSpc>
                <a:spcPct val="100000"/>
              </a:lnSpc>
              <a:spcBef>
                <a:spcPct val="30000"/>
              </a:spcBef>
              <a:spcAft>
                <a:spcPct val="0"/>
              </a:spcAft>
              <a:buFont typeface="Arial" panose="020B0604020202020204" pitchFamily="34" charset="0"/>
              <a:buChar char="•"/>
              <a:defRPr/>
            </a:pPr>
            <a:endParaRPr lang="en-US" sz="1000" b="1" dirty="0">
              <a:latin typeface="+mn-lt"/>
            </a:endParaRPr>
          </a:p>
          <a:p>
            <a:pPr marL="171450" indent="-171450" defTabSz="914400" eaLnBrk="0" fontAlgn="base" hangingPunct="0">
              <a:lnSpc>
                <a:spcPct val="100000"/>
              </a:lnSpc>
              <a:spcBef>
                <a:spcPct val="30000"/>
              </a:spcBef>
              <a:spcAft>
                <a:spcPct val="0"/>
              </a:spcAft>
              <a:buFont typeface="Arial" panose="020B0604020202020204" pitchFamily="34" charset="0"/>
              <a:buChar char="•"/>
              <a:defRPr/>
            </a:pPr>
            <a:r>
              <a:rPr lang="en-US" sz="1000" b="1" dirty="0">
                <a:latin typeface="+mn-lt"/>
              </a:rPr>
              <a:t>Foundation models </a:t>
            </a:r>
            <a:r>
              <a:rPr lang="en-US" sz="1000" dirty="0">
                <a:latin typeface="+mn-lt"/>
              </a:rPr>
              <a:t>are typically built using a specific kind of neural network architecture, called a transformer, which is designed to generate sequences of related data elements (for example, like a sentence). </a:t>
            </a:r>
          </a:p>
          <a:p>
            <a:pPr marL="171450" indent="-171450" defTabSz="914400" eaLnBrk="0" fontAlgn="base" hangingPunct="0">
              <a:lnSpc>
                <a:spcPct val="100000"/>
              </a:lnSpc>
              <a:spcBef>
                <a:spcPct val="30000"/>
              </a:spcBef>
              <a:spcAft>
                <a:spcPct val="0"/>
              </a:spcAft>
              <a:buFont typeface="Arial" panose="020B0604020202020204" pitchFamily="34" charset="0"/>
              <a:buChar char="•"/>
              <a:defRPr/>
            </a:pPr>
            <a:endParaRPr lang="en-US" sz="1000" dirty="0">
              <a:latin typeface="+mn-lt"/>
            </a:endParaRPr>
          </a:p>
          <a:p>
            <a:pPr marL="171450" indent="-171450">
              <a:lnSpc>
                <a:spcPct val="107000"/>
              </a:lnSpc>
              <a:buFont typeface="Arial" panose="020B0604020202020204" pitchFamily="34" charset="0"/>
              <a:buChar char="•"/>
            </a:pPr>
            <a:r>
              <a:rPr lang="en-US" sz="1000" b="0" dirty="0">
                <a:latin typeface="+mn-lt"/>
              </a:rPr>
              <a:t>A </a:t>
            </a:r>
            <a:r>
              <a:rPr lang="en-US" sz="1000" b="1" dirty="0">
                <a:latin typeface="+mn-lt"/>
              </a:rPr>
              <a:t>transformer</a:t>
            </a:r>
            <a:r>
              <a:rPr lang="en-US" sz="1000" b="0" dirty="0">
                <a:latin typeface="+mn-lt"/>
              </a:rPr>
              <a:t> </a:t>
            </a:r>
            <a:r>
              <a:rPr lang="en-US" sz="1000" b="1" dirty="0">
                <a:latin typeface="+mn-lt"/>
              </a:rPr>
              <a:t>model</a:t>
            </a:r>
            <a:r>
              <a:rPr lang="en-US" sz="1000" b="0" dirty="0">
                <a:latin typeface="+mn-lt"/>
              </a:rPr>
              <a:t> </a:t>
            </a:r>
            <a:r>
              <a:rPr lang="en-US" sz="1000" dirty="0">
                <a:latin typeface="+mn-lt"/>
              </a:rPr>
              <a:t>is a neural network architecture useful for understanding language, which does not have to understand words one at a time but can look at an entire sentence at once for context and disambiguation. A technique called self-attention allows these models to focus on the particular words that are important in understanding the meaning of the sentence. Transformers single-handedly spawned the world of foundation models and its birthplace research paper (Attention is all You Need) spawned the AI inflection point that is happening today. AI transformer models can be Encoder models (like BERT), Decoder models (like GPT), or Encoder and Decoder models (like T5). Learn more about Transformers at: </a:t>
            </a:r>
            <a:r>
              <a:rPr lang="en-US" sz="1000" dirty="0">
                <a:latin typeface="+mn-lt"/>
                <a:hlinkClick r:id="rId5"/>
              </a:rPr>
              <a:t>https://www.youtube.com/watch?v=ZXiruGOCn9s</a:t>
            </a:r>
            <a:r>
              <a:rPr lang="en-US" sz="1000" dirty="0">
                <a:latin typeface="+mn-lt"/>
              </a:rPr>
              <a:t>.</a:t>
            </a:r>
          </a:p>
          <a:p>
            <a:pPr marL="171450" marR="0" indent="-171450">
              <a:lnSpc>
                <a:spcPct val="107000"/>
              </a:lnSpc>
              <a:spcBef>
                <a:spcPts val="0"/>
              </a:spcBef>
              <a:spcAft>
                <a:spcPts val="0"/>
              </a:spcAft>
              <a:buFont typeface="Arial" panose="020B0604020202020204" pitchFamily="34" charset="0"/>
              <a:buChar char="•"/>
            </a:pPr>
            <a:endParaRPr lang="en-US" sz="1000" dirty="0">
              <a:effectLst/>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Neural networks </a:t>
            </a:r>
            <a:r>
              <a:rPr lang="en-US" sz="1000" b="0" dirty="0">
                <a:latin typeface="+mn-lt"/>
              </a:rPr>
              <a:t>are a set of algorithms, modeled loosely after the neural networks found in the human brain, that are designed to recognize hidden patterns in data</a:t>
            </a:r>
            <a:r>
              <a:rPr lang="en-US" sz="1000" b="0" dirty="0">
                <a:effectLst/>
                <a:latin typeface="+mn-lt"/>
                <a:ea typeface="Calibri" panose="020F0502020204030204" pitchFamily="34" charset="0"/>
                <a:cs typeface="Times New Roman" panose="02020603050405020304" pitchFamily="18" charset="0"/>
              </a:rPr>
              <a:t>.</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dirty="0">
              <a:latin typeface="+mn-lt"/>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defRPr/>
            </a:pPr>
            <a:r>
              <a:rPr lang="en-US" sz="1000" b="0" dirty="0">
                <a:latin typeface="+mn-lt"/>
              </a:rPr>
              <a:t>An </a:t>
            </a:r>
            <a:r>
              <a:rPr lang="en-US" sz="1000" b="1" dirty="0">
                <a:latin typeface="+mn-lt"/>
              </a:rPr>
              <a:t>algorithm</a:t>
            </a:r>
            <a:r>
              <a:rPr lang="en-US" sz="1000" b="0" dirty="0">
                <a:latin typeface="+mn-lt"/>
              </a:rPr>
              <a:t> is a procedure used for solving a problem or performing a computation. Algorithms act as an exact list of instructions that conduct a sequence of specified actions in either hardware- or software-based routines.</a:t>
            </a:r>
          </a:p>
          <a:p>
            <a:pPr marL="171450" indent="-171450">
              <a:buFont typeface="Arial" panose="020B0604020202020204" pitchFamily="34" charset="0"/>
              <a:buChar char="•"/>
            </a:pPr>
            <a:endParaRPr lang="en-US" sz="1000" b="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000" b="1" dirty="0">
                <a:effectLst/>
                <a:latin typeface="+mn-lt"/>
                <a:ea typeface="Calibri" panose="020F0502020204030204" pitchFamily="34" charset="0"/>
                <a:cs typeface="Times New Roman" panose="02020603050405020304" pitchFamily="18" charset="0"/>
              </a:rPr>
              <a:t>Generative AI </a:t>
            </a:r>
            <a:r>
              <a:rPr lang="en-US" sz="1000" dirty="0">
                <a:effectLst/>
                <a:latin typeface="+mn-lt"/>
                <a:ea typeface="Calibri" panose="020F0502020204030204" pitchFamily="34" charset="0"/>
                <a:cs typeface="Times New Roman" panose="02020603050405020304" pitchFamily="18" charset="0"/>
              </a:rPr>
              <a:t>refers to a set of AI algorithms that can generate new outputs — such as text, images, code, or audio — based on the training data, unlike traditional AI systems that are designed to recognize patterns and make predictions. Sometimes the AI that powers these solutions are referred to as decoders.</a:t>
            </a:r>
          </a:p>
          <a:p>
            <a:pPr marL="171450" marR="0" indent="-171450">
              <a:lnSpc>
                <a:spcPct val="107000"/>
              </a:lnSpc>
              <a:spcBef>
                <a:spcPts val="0"/>
              </a:spcBef>
              <a:spcAft>
                <a:spcPts val="0"/>
              </a:spcAft>
              <a:buFont typeface="Arial" panose="020B0604020202020204" pitchFamily="34" charset="0"/>
              <a:buChar char="•"/>
            </a:pPr>
            <a:endParaRPr lang="en-US" sz="1000" dirty="0">
              <a:effectLst/>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Natural language processing (NLP) </a:t>
            </a:r>
            <a:r>
              <a:rPr lang="en-US" sz="1000" dirty="0">
                <a:latin typeface="+mn-lt"/>
              </a:rPr>
              <a:t>is the technology that gives computers the ability to understand text and spoken words in much the same way human beings can. NLP combines computational linguistics — rule-based modeling of human language — with statistical, machine learning (ML), and deep learning (DL) models. These technologies enable computers to process human language in the form of text or voice data and to ‘understand’ its full meaning, complete with the speaker or writer’s intent and sentiment.</a:t>
            </a:r>
          </a:p>
          <a:p>
            <a:pPr marL="171450" indent="-171450">
              <a:buFont typeface="Arial" panose="020B0604020202020204" pitchFamily="34" charset="0"/>
              <a:buChar char="•"/>
            </a:pPr>
            <a:endParaRPr lang="en-US" sz="1000" b="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Machine learning (ML) </a:t>
            </a:r>
            <a:r>
              <a:rPr lang="en-US" sz="1000" b="0" dirty="0">
                <a:latin typeface="+mn-lt"/>
              </a:rPr>
              <a:t>refers to a broad set of techniques to train a computer to learn from its inputs, using existing data, and one or more “training” </a:t>
            </a:r>
            <a:r>
              <a:rPr lang="en-US" sz="1000" dirty="0">
                <a:latin typeface="+mn-lt"/>
              </a:rPr>
              <a:t>methods</a:t>
            </a:r>
            <a:r>
              <a:rPr lang="en-US" sz="1000" b="0" dirty="0">
                <a:latin typeface="+mn-lt"/>
              </a:rPr>
              <a:t>, instead of being explicitly programmed. ML helps a computer to achieve AI.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b="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Deep learning (DL) </a:t>
            </a:r>
            <a:r>
              <a:rPr lang="en-US" sz="1000" b="0" dirty="0">
                <a:latin typeface="+mn-lt"/>
              </a:rPr>
              <a:t>is a technique for implementing </a:t>
            </a:r>
            <a:r>
              <a:rPr lang="en-US" sz="1000" dirty="0">
                <a:latin typeface="+mn-lt"/>
              </a:rPr>
              <a:t>machine learning (ML) </a:t>
            </a:r>
            <a:r>
              <a:rPr lang="en-US" sz="1000" b="0" dirty="0">
                <a:latin typeface="+mn-lt"/>
              </a:rPr>
              <a:t>that relies on deep artificial neural networks to perform complex tasks such as image recognition, object detection, and natural language processing (NLP). Neural networks are a set of algorithms, modeled loosely after the neural networks found in the human brain, which are designed to recognize hidden patterns in data. The “deep” in DL refers to a neural network comprised of more than three layers (which include the input and the output layers).</a:t>
            </a:r>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Tree>
    <p:extLst>
      <p:ext uri="{BB962C8B-B14F-4D97-AF65-F5344CB8AC3E}">
        <p14:creationId xmlns:p14="http://schemas.microsoft.com/office/powerpoint/2010/main" val="2273203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Why is IBM focusing on foundation models?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Think about the data that exists in every business around the world, whether it's sensor data, images, speech, different data about the business </a:t>
            </a:r>
            <a:r>
              <a:rPr lang="en-US" sz="1000" dirty="0">
                <a:latin typeface="+mn-lt"/>
              </a:rPr>
              <a:t>—</a:t>
            </a:r>
            <a:r>
              <a:rPr lang="en-US" sz="1000" kern="100" dirty="0">
                <a:effectLst/>
                <a:latin typeface="+mn-lt"/>
                <a:ea typeface="Calibri" panose="020F0502020204030204" pitchFamily="34" charset="0"/>
                <a:cs typeface="Times New Roman" panose="02020603050405020304" pitchFamily="18" charset="0"/>
              </a:rPr>
              <a:t> this is all intelligence that's just waiting to be unleashed. This drives the work that IBM has been doing to understand what are the foundation models that IBM should be building that will help clients differentiate themselves from their competition.</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a:spcBef>
                <a:spcPts val="0"/>
              </a:spcBef>
              <a:spcAft>
                <a:spcPts val="0"/>
              </a:spcAft>
            </a:pPr>
            <a:r>
              <a:rPr lang="en-US" sz="1000" dirty="0">
                <a:effectLst/>
                <a:latin typeface="+mn-lt"/>
                <a:ea typeface="IBM Plex Sans Light" panose="020B0403050203000203" pitchFamily="34" charset="0"/>
                <a:cs typeface="IBM Plex Sans Light" panose="020B0403050203000203" pitchFamily="34" charset="0"/>
              </a:rPr>
              <a:t>A foundation model is trained on large amounts of unlabeled data, which can then be adapted to new scenarios and use cases. Although a foundation model also requires a significant investment up front, it amortizes the initial work of artificial intelligence (AI) model building each time it is used as the data requirements for fine tuning additional models built on the foundation model are </a:t>
            </a:r>
            <a:r>
              <a:rPr lang="en-US" sz="1000" dirty="0">
                <a:latin typeface="+mn-lt"/>
                <a:ea typeface="IBM Plex Sans Light" panose="020B0403050203000203" pitchFamily="34" charset="0"/>
                <a:cs typeface="IBM Plex Sans Light" panose="020B0403050203000203" pitchFamily="34" charset="0"/>
              </a:rPr>
              <a:t>significantly </a:t>
            </a:r>
            <a:r>
              <a:rPr lang="en-US" sz="1000" dirty="0">
                <a:effectLst/>
                <a:latin typeface="+mn-lt"/>
                <a:ea typeface="IBM Plex Sans Light" panose="020B0403050203000203" pitchFamily="34" charset="0"/>
                <a:cs typeface="IBM Plex Sans Light" panose="020B0403050203000203" pitchFamily="34" charset="0"/>
              </a:rPr>
              <a:t>lower (10x – 100x). This leads to both a huge increase in return on investment (ROI) and much faster time to </a:t>
            </a:r>
            <a:r>
              <a:rPr lang="en-US" sz="1000" dirty="0">
                <a:latin typeface="+mn-lt"/>
                <a:ea typeface="IBM Plex Sans Light" panose="020B0403050203000203" pitchFamily="34" charset="0"/>
                <a:cs typeface="IBM Plex Sans Light" panose="020B0403050203000203" pitchFamily="34" charset="0"/>
              </a:rPr>
              <a:t>deployment</a:t>
            </a:r>
            <a:r>
              <a:rPr lang="en-US" sz="1000" dirty="0">
                <a:effectLst/>
                <a:latin typeface="+mn-lt"/>
                <a:ea typeface="IBM Plex Sans Light" panose="020B0403050203000203" pitchFamily="34" charset="0"/>
                <a:cs typeface="IBM Plex Sans Light" panose="020B0403050203000203" pitchFamily="34" charset="0"/>
              </a:rPr>
              <a:t>. </a:t>
            </a:r>
            <a:endParaRPr lang="en-US" sz="1000" dirty="0">
              <a:effectLst/>
              <a:latin typeface="+mn-lt"/>
              <a:ea typeface="Times New Roman" panose="02020603050405020304" pitchFamily="18" charset="0"/>
            </a:endParaRPr>
          </a:p>
          <a:p>
            <a:pPr marL="0" marR="0">
              <a:spcBef>
                <a:spcPts val="0"/>
              </a:spcBef>
              <a:spcAft>
                <a:spcPts val="0"/>
              </a:spcAft>
            </a:pPr>
            <a:r>
              <a:rPr lang="en-US" sz="1000" dirty="0">
                <a:effectLst/>
                <a:latin typeface="+mn-lt"/>
                <a:ea typeface="IBM Plex Sans Light" panose="020B0403050203000203" pitchFamily="34" charset="0"/>
                <a:cs typeface="IBM Plex Sans Light" panose="020B0403050203000203" pitchFamily="34" charset="0"/>
              </a:rPr>
              <a:t> </a:t>
            </a:r>
            <a:endParaRPr lang="en-US" sz="1000" dirty="0">
              <a:effectLst/>
              <a:latin typeface="+mn-lt"/>
              <a:ea typeface="Times New Roman" panose="02020603050405020304" pitchFamily="18" charset="0"/>
            </a:endParaRPr>
          </a:p>
          <a:p>
            <a:pPr marL="0" marR="0">
              <a:spcBef>
                <a:spcPts val="0"/>
              </a:spcBef>
              <a:spcAft>
                <a:spcPts val="0"/>
              </a:spcAft>
            </a:pPr>
            <a:r>
              <a:rPr lang="en-US" sz="1000" dirty="0">
                <a:effectLst/>
                <a:latin typeface="+mn-lt"/>
                <a:ea typeface="IBM Plex Sans Light" panose="020B0403050203000203" pitchFamily="34" charset="0"/>
                <a:cs typeface="IBM Plex Sans Light" panose="020B0403050203000203" pitchFamily="34" charset="0"/>
              </a:rPr>
              <a:t>Foundation models are already the norm in natural language processing (NLP), where a single prompt can instruct a generative model to perform a new task, from producing poetry to answering a customer service query. But language is only the beginning. IBM is building a set of domain specific foundation models trained on multiple types of business data, including code, time-series data, tabular data, geospatial data, semi-structured data, and mixed modality data such as text combined with images. These models will empower applications ranging from code creation to drug discovery to cybersecurity and will dramatically impact how people interact with technology, changing not only how business is done, but how clients think about their business. </a:t>
            </a:r>
            <a:endParaRPr lang="en-US" sz="1000" dirty="0">
              <a:effectLst/>
              <a:latin typeface="+mn-lt"/>
              <a:ea typeface="Times New Roman" panose="02020603050405020304" pitchFamily="18" charset="0"/>
            </a:endParaRPr>
          </a:p>
          <a:p>
            <a:pPr marL="0" marR="0">
              <a:spcBef>
                <a:spcPts val="0"/>
              </a:spcBef>
              <a:spcAft>
                <a:spcPts val="0"/>
              </a:spcAft>
            </a:pPr>
            <a:r>
              <a:rPr lang="en-US" sz="1000" dirty="0">
                <a:effectLst/>
                <a:latin typeface="+mn-lt"/>
                <a:ea typeface="IBM Plex Sans Light" panose="020B0403050203000203" pitchFamily="34" charset="0"/>
                <a:cs typeface="IBM Plex Sans Light" panose="020B0403050203000203" pitchFamily="34" charset="0"/>
              </a:rPr>
              <a:t> </a:t>
            </a:r>
            <a:endParaRPr lang="en-US" sz="1000" dirty="0">
              <a:effectLst/>
              <a:latin typeface="+mn-lt"/>
              <a:ea typeface="Times New Roman" panose="02020603050405020304" pitchFamily="18" charset="0"/>
            </a:endParaRPr>
          </a:p>
          <a:p>
            <a:pPr marL="0" marR="0">
              <a:spcBef>
                <a:spcPts val="0"/>
              </a:spcBef>
              <a:spcAft>
                <a:spcPts val="0"/>
              </a:spcAft>
            </a:pPr>
            <a:r>
              <a:rPr lang="en-US" sz="1000" dirty="0">
                <a:latin typeface="+mn-lt"/>
                <a:ea typeface="IBM Plex Sans Light" panose="020B0403050203000203" pitchFamily="34" charset="0"/>
                <a:cs typeface="IBM Plex Sans Light" panose="020B0403050203000203" pitchFamily="34" charset="0"/>
              </a:rPr>
              <a:t>IBM</a:t>
            </a:r>
            <a:r>
              <a:rPr lang="en-US" sz="1000" dirty="0">
                <a:effectLst/>
                <a:latin typeface="+mn-lt"/>
                <a:ea typeface="IBM Plex Sans Light" panose="020B0403050203000203" pitchFamily="34" charset="0"/>
                <a:cs typeface="IBM Plex Sans Light" panose="020B0403050203000203" pitchFamily="34" charset="0"/>
              </a:rPr>
              <a:t> believes that the flexibility and scalability of </a:t>
            </a:r>
            <a:r>
              <a:rPr lang="en-US" sz="1000" dirty="0">
                <a:latin typeface="+mn-lt"/>
                <a:ea typeface="IBM Plex Sans Light" panose="020B0403050203000203" pitchFamily="34" charset="0"/>
                <a:cs typeface="IBM Plex Sans Light" panose="020B0403050203000203" pitchFamily="34" charset="0"/>
              </a:rPr>
              <a:t>its foundation</a:t>
            </a:r>
            <a:r>
              <a:rPr lang="en-US" sz="1000" dirty="0">
                <a:effectLst/>
                <a:latin typeface="+mn-lt"/>
                <a:ea typeface="IBM Plex Sans Light" panose="020B0403050203000203" pitchFamily="34" charset="0"/>
                <a:cs typeface="IBM Plex Sans Light" panose="020B0403050203000203" pitchFamily="34" charset="0"/>
              </a:rPr>
              <a:t> models will significantly accelerate AI adoption. Instead of treating </a:t>
            </a:r>
            <a:r>
              <a:rPr lang="en-US" sz="1000" dirty="0">
                <a:latin typeface="+mn-lt"/>
                <a:ea typeface="IBM Plex Sans Light" panose="020B0403050203000203" pitchFamily="34" charset="0"/>
                <a:cs typeface="IBM Plex Sans Light" panose="020B0403050203000203" pitchFamily="34" charset="0"/>
              </a:rPr>
              <a:t>AI</a:t>
            </a:r>
            <a:r>
              <a:rPr lang="en-US" sz="1000" dirty="0">
                <a:effectLst/>
                <a:latin typeface="+mn-lt"/>
                <a:ea typeface="IBM Plex Sans Light" panose="020B0403050203000203" pitchFamily="34" charset="0"/>
                <a:cs typeface="IBM Plex Sans Light" panose="020B0403050203000203" pitchFamily="34" charset="0"/>
              </a:rPr>
              <a:t> as a tactical “add on,” enterprises will now be empowered to put AI to work at the strategic core of their business. Indeed, within two years, IBM expects foundation models to power about a third of AI within enterprise environments. In IBM’s early work applying foundation models with clients, IBM has watched clients time to value go up to 70% faster than with a traditional AI approach.</a:t>
            </a:r>
            <a:endParaRPr lang="en-US" sz="1000" dirty="0">
              <a:effectLst/>
              <a:latin typeface="+mn-lt"/>
              <a:ea typeface="Times New Roman" panose="02020603050405020304" pitchFamily="18" charset="0"/>
            </a:endParaRPr>
          </a:p>
          <a:p>
            <a:pPr marL="0" marR="0">
              <a:spcBef>
                <a:spcPts val="0"/>
              </a:spcBef>
              <a:spcAft>
                <a:spcPts val="0"/>
              </a:spcAft>
            </a:pPr>
            <a:endParaRPr lang="en-US" sz="1000" dirty="0">
              <a:effectLst/>
              <a:latin typeface="+mn-lt"/>
              <a:ea typeface="Times New Roman" panose="02020603050405020304" pitchFamily="18" charset="0"/>
            </a:endParaRPr>
          </a:p>
          <a:p>
            <a:pPr marL="0" marR="0">
              <a:spcBef>
                <a:spcPts val="0"/>
              </a:spcBef>
              <a:spcAft>
                <a:spcPts val="0"/>
              </a:spcAft>
            </a:pPr>
            <a:r>
              <a:rPr lang="en-US" sz="1000" b="1" dirty="0">
                <a:effectLst/>
                <a:latin typeface="+mn-lt"/>
                <a:ea typeface="Times New Roman" panose="02020603050405020304" pitchFamily="18" charset="0"/>
              </a:rPr>
              <a:t>Notes:</a:t>
            </a:r>
          </a:p>
          <a:p>
            <a:pPr marL="171450" indent="-171450" defTabSz="914400" eaLnBrk="0" fontAlgn="base" hangingPunct="0">
              <a:lnSpc>
                <a:spcPct val="100000"/>
              </a:lnSpc>
              <a:spcBef>
                <a:spcPct val="30000"/>
              </a:spcBef>
              <a:spcAft>
                <a:spcPct val="0"/>
              </a:spcAft>
              <a:buFont typeface="Arial" panose="020B0604020202020204" pitchFamily="34" charset="0"/>
              <a:buChar char="•"/>
              <a:defRPr/>
            </a:pPr>
            <a:endParaRPr lang="en-US" sz="1000" b="1" dirty="0">
              <a:latin typeface="+mn-lt"/>
            </a:endParaRPr>
          </a:p>
          <a:p>
            <a:pPr marL="171450" indent="-171450" defTabSz="914400" eaLnBrk="0" fontAlgn="base" hangingPunct="0">
              <a:lnSpc>
                <a:spcPct val="100000"/>
              </a:lnSpc>
              <a:spcBef>
                <a:spcPct val="30000"/>
              </a:spcBef>
              <a:spcAft>
                <a:spcPct val="0"/>
              </a:spcAft>
              <a:buFont typeface="Arial" panose="020B0604020202020204" pitchFamily="34" charset="0"/>
              <a:buChar char="•"/>
              <a:defRPr/>
            </a:pPr>
            <a:r>
              <a:rPr lang="en-US" sz="1000" b="1" dirty="0">
                <a:latin typeface="+mn-lt"/>
              </a:rPr>
              <a:t>Foundation models </a:t>
            </a:r>
            <a:r>
              <a:rPr lang="en-US" sz="1000" dirty="0">
                <a:latin typeface="+mn-lt"/>
              </a:rPr>
              <a:t>are typically built using a specific kind of neural network architecture, called a transformer, which is designed to generate sequences of related data elements (for example, like a sentence). </a:t>
            </a:r>
          </a:p>
          <a:p>
            <a:pPr marL="171450" indent="-171450" defTabSz="914400" eaLnBrk="0" fontAlgn="base" hangingPunct="0">
              <a:lnSpc>
                <a:spcPct val="100000"/>
              </a:lnSpc>
              <a:spcBef>
                <a:spcPct val="30000"/>
              </a:spcBef>
              <a:spcAft>
                <a:spcPct val="0"/>
              </a:spcAft>
              <a:buFont typeface="Arial" panose="020B0604020202020204" pitchFamily="34" charset="0"/>
              <a:buChar char="•"/>
              <a:defRPr/>
            </a:pPr>
            <a:endParaRPr lang="en-US" sz="1000" dirty="0">
              <a:latin typeface="+mn-lt"/>
            </a:endParaRPr>
          </a:p>
          <a:p>
            <a:pPr marL="171450" indent="-171450">
              <a:lnSpc>
                <a:spcPct val="107000"/>
              </a:lnSpc>
              <a:buFont typeface="Arial" panose="020B0604020202020204" pitchFamily="34" charset="0"/>
              <a:buChar char="•"/>
            </a:pPr>
            <a:r>
              <a:rPr lang="en-US" sz="1000" b="0" dirty="0">
                <a:latin typeface="+mn-lt"/>
              </a:rPr>
              <a:t>A </a:t>
            </a:r>
            <a:r>
              <a:rPr lang="en-US" sz="1000" b="1" dirty="0">
                <a:latin typeface="+mn-lt"/>
              </a:rPr>
              <a:t>transformer</a:t>
            </a:r>
            <a:r>
              <a:rPr lang="en-US" sz="1000" b="0" dirty="0">
                <a:latin typeface="+mn-lt"/>
              </a:rPr>
              <a:t> </a:t>
            </a:r>
            <a:r>
              <a:rPr lang="en-US" sz="1000" b="1" dirty="0">
                <a:latin typeface="+mn-lt"/>
              </a:rPr>
              <a:t>model</a:t>
            </a:r>
            <a:r>
              <a:rPr lang="en-US" sz="1000" b="0" dirty="0">
                <a:latin typeface="+mn-lt"/>
              </a:rPr>
              <a:t> </a:t>
            </a:r>
            <a:r>
              <a:rPr lang="en-US" sz="1000" dirty="0">
                <a:latin typeface="+mn-lt"/>
              </a:rPr>
              <a:t>is a neural network architecture useful for understanding language, which does not have to understand words one at a time but can look at an entire sentence at once for context and disambiguation. A technique called self-attention allows these models to focus on the particular words that are important in understanding the meaning of the sentence. Transformers single-handedly spawned the world of foundation models and its birthplace research paper (Attention is all You Need) spawned the AI inflection point that is happening today. AI transformer models can be Encoder models (like BERT), Decoder models (like GPT), or Encoder and Decoder models (like T5). Learn more about Transformers at: </a:t>
            </a:r>
            <a:r>
              <a:rPr lang="en-US" sz="1000" dirty="0">
                <a:latin typeface="+mn-lt"/>
                <a:hlinkClick r:id="rId3"/>
              </a:rPr>
              <a:t>https://www.youtube.com/watch?v=ZXiruGOCn9s</a:t>
            </a:r>
            <a:r>
              <a:rPr lang="en-US" sz="1000" dirty="0">
                <a:latin typeface="+mn-lt"/>
              </a:rPr>
              <a:t>.</a:t>
            </a:r>
          </a:p>
          <a:p>
            <a:pPr marL="171450" marR="0" indent="-171450">
              <a:lnSpc>
                <a:spcPct val="107000"/>
              </a:lnSpc>
              <a:spcBef>
                <a:spcPts val="0"/>
              </a:spcBef>
              <a:spcAft>
                <a:spcPts val="0"/>
              </a:spcAft>
              <a:buFont typeface="Arial" panose="020B0604020202020204" pitchFamily="34" charset="0"/>
              <a:buChar char="•"/>
            </a:pPr>
            <a:endParaRPr lang="en-US" sz="1000" dirty="0">
              <a:effectLst/>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Neural networks </a:t>
            </a:r>
            <a:r>
              <a:rPr lang="en-US" sz="1000" b="0" dirty="0">
                <a:latin typeface="+mn-lt"/>
              </a:rPr>
              <a:t>are a set of algorithms, modeled loosely after the neural networks found in the human brain, that are designed to recognize hidden patterns in data</a:t>
            </a:r>
            <a:r>
              <a:rPr lang="en-US" sz="1000" b="0" dirty="0">
                <a:effectLst/>
                <a:latin typeface="+mn-lt"/>
                <a:ea typeface="Calibri" panose="020F0502020204030204" pitchFamily="34" charset="0"/>
                <a:cs typeface="Times New Roman" panose="02020603050405020304" pitchFamily="18" charset="0"/>
              </a:rPr>
              <a:t>.</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dirty="0">
              <a:latin typeface="+mn-lt"/>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defRPr/>
            </a:pPr>
            <a:r>
              <a:rPr lang="en-US" sz="1000" b="0" dirty="0">
                <a:latin typeface="+mn-lt"/>
              </a:rPr>
              <a:t>An </a:t>
            </a:r>
            <a:r>
              <a:rPr lang="en-US" sz="1000" b="1" dirty="0">
                <a:latin typeface="+mn-lt"/>
              </a:rPr>
              <a:t>algorithm</a:t>
            </a:r>
            <a:r>
              <a:rPr lang="en-US" sz="1000" b="0" dirty="0">
                <a:latin typeface="+mn-lt"/>
              </a:rPr>
              <a:t> is a procedure used for solving a problem or performing a computation. Algorithms act as an exact list of instructions that conduct a sequence of specified actions in either hardware- or software-based routines.</a:t>
            </a:r>
          </a:p>
          <a:p>
            <a:pPr marL="171450" indent="-171450">
              <a:buFont typeface="Arial" panose="020B0604020202020204" pitchFamily="34" charset="0"/>
              <a:buChar char="•"/>
            </a:pPr>
            <a:endParaRPr lang="en-US" sz="1000" b="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000" b="1" dirty="0">
                <a:effectLst/>
                <a:latin typeface="+mn-lt"/>
                <a:ea typeface="Calibri" panose="020F0502020204030204" pitchFamily="34" charset="0"/>
                <a:cs typeface="Times New Roman" panose="02020603050405020304" pitchFamily="18" charset="0"/>
              </a:rPr>
              <a:t>Generative AI </a:t>
            </a:r>
            <a:r>
              <a:rPr lang="en-US" sz="1000" dirty="0">
                <a:effectLst/>
                <a:latin typeface="+mn-lt"/>
                <a:ea typeface="Calibri" panose="020F0502020204030204" pitchFamily="34" charset="0"/>
                <a:cs typeface="Times New Roman" panose="02020603050405020304" pitchFamily="18" charset="0"/>
              </a:rPr>
              <a:t>refers to a set of AI algorithms that can generate new outputs — such as text, images, code, or audio — based on the training data, unlike traditional AI systems that are designed to recognize patterns and make predictions. Sometimes the AI that powers these solutions are referred to as decoders.</a:t>
            </a:r>
          </a:p>
          <a:p>
            <a:pPr marL="171450" marR="0" indent="-171450">
              <a:lnSpc>
                <a:spcPct val="107000"/>
              </a:lnSpc>
              <a:spcBef>
                <a:spcPts val="0"/>
              </a:spcBef>
              <a:spcAft>
                <a:spcPts val="0"/>
              </a:spcAft>
              <a:buFont typeface="Arial" panose="020B0604020202020204" pitchFamily="34" charset="0"/>
              <a:buChar char="•"/>
            </a:pPr>
            <a:endParaRPr lang="en-US" sz="1000" dirty="0">
              <a:effectLst/>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Natural language processing (NLP) </a:t>
            </a:r>
            <a:r>
              <a:rPr lang="en-US" sz="1000" dirty="0">
                <a:latin typeface="+mn-lt"/>
              </a:rPr>
              <a:t>is the technology that gives computers the ability to understand text and spoken words in much the same way human beings can. NLP combines computational linguistics — rule-based modeling of human language — with statistical, machine learning (ML), and deep learning (DL) models. These technologies enable computers to process human language in the form of text or voice data and to ‘understand’ its full meaning, complete with the speaker or writer’s intent and sentiment.</a:t>
            </a:r>
          </a:p>
          <a:p>
            <a:pPr marL="171450" indent="-171450">
              <a:buFont typeface="Arial" panose="020B0604020202020204" pitchFamily="34" charset="0"/>
              <a:buChar char="•"/>
            </a:pPr>
            <a:endParaRPr lang="en-US" sz="1000" b="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Machine learning (ML) </a:t>
            </a:r>
            <a:r>
              <a:rPr lang="en-US" sz="1000" b="0" dirty="0">
                <a:latin typeface="+mn-lt"/>
              </a:rPr>
              <a:t>refers to a broad set of techniques to train a computer to learn from its inputs, using existing data, and one or more “training” </a:t>
            </a:r>
            <a:r>
              <a:rPr lang="en-US" sz="1000" dirty="0">
                <a:latin typeface="+mn-lt"/>
              </a:rPr>
              <a:t>methods</a:t>
            </a:r>
            <a:r>
              <a:rPr lang="en-US" sz="1000" b="0" dirty="0">
                <a:latin typeface="+mn-lt"/>
              </a:rPr>
              <a:t>, instead of being explicitly programmed. ML helps a computer to achieve AI.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b="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Deep learning (DL) </a:t>
            </a:r>
            <a:r>
              <a:rPr lang="en-US" sz="1000" b="0" dirty="0">
                <a:latin typeface="+mn-lt"/>
              </a:rPr>
              <a:t>is a technique for implementing machine learning (ML) that relies on deep artificial neural networks to perform complex tasks such as image recognition, object detection, and natural language processing (NLP). Neural networks are a set of algorithms, modeled loosely after the neural networks found in the human brain, which are designed to recognize hidden patterns in data. The “deep” in DL refers to a neural network comprised of more than three layers (which include the input and the output layers).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b="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effectLst/>
                <a:latin typeface="+mn-lt"/>
              </a:rPr>
              <a:t>Geospatial data </a:t>
            </a:r>
            <a:r>
              <a:rPr lang="en-US" sz="1000" b="0" dirty="0">
                <a:latin typeface="+mn-lt"/>
              </a:rPr>
              <a:t>includes information related to locations on the Earth's surface, such as latitude and longitude coordinates and addresses. These factors go through a secondary process to assist in representing them on a map</a:t>
            </a:r>
            <a:r>
              <a:rPr lang="en-US" sz="1000" b="0" dirty="0">
                <a:effectLst/>
                <a:latin typeface="+mn-lt"/>
              </a:rPr>
              <a:t>.</a:t>
            </a:r>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Tree>
    <p:extLst>
      <p:ext uri="{BB962C8B-B14F-4D97-AF65-F5344CB8AC3E}">
        <p14:creationId xmlns:p14="http://schemas.microsoft.com/office/powerpoint/2010/main" val="337038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000" kern="100" dirty="0">
                <a:latin typeface="+mn-lt"/>
                <a:ea typeface="Calibri" panose="020F0502020204030204" pitchFamily="34" charset="0"/>
                <a:cs typeface="Times New Roman" panose="02020603050405020304" pitchFamily="18" charset="0"/>
              </a:rPr>
              <a:t>The</a:t>
            </a:r>
            <a:r>
              <a:rPr lang="en-US" sz="1000" kern="100" dirty="0">
                <a:effectLst/>
                <a:latin typeface="+mn-lt"/>
                <a:ea typeface="Calibri" panose="020F0502020204030204" pitchFamily="34" charset="0"/>
                <a:cs typeface="Times New Roman" panose="02020603050405020304" pitchFamily="18" charset="0"/>
              </a:rPr>
              <a:t>se </a:t>
            </a:r>
            <a:r>
              <a:rPr lang="en-US" sz="1000" dirty="0">
                <a:effectLst/>
                <a:latin typeface="+mn-lt"/>
                <a:ea typeface="IBM Plex Sans Light" panose="020B0403050203000203" pitchFamily="34" charset="0"/>
                <a:cs typeface="IBM Plex Sans Light" panose="020B0403050203000203" pitchFamily="34" charset="0"/>
              </a:rPr>
              <a:t>artificial intelligence (AI)</a:t>
            </a:r>
            <a:r>
              <a:rPr lang="en-US" sz="1000" kern="100" dirty="0">
                <a:effectLst/>
                <a:latin typeface="+mn-lt"/>
                <a:ea typeface="Calibri" panose="020F0502020204030204" pitchFamily="34" charset="0"/>
                <a:cs typeface="Times New Roman" panose="02020603050405020304" pitchFamily="18" charset="0"/>
              </a:rPr>
              <a:t> building blocks unleash the opportunity. IBM is </a:t>
            </a:r>
            <a:r>
              <a:rPr lang="en-US" sz="1000" kern="100" dirty="0">
                <a:latin typeface="+mn-lt"/>
                <a:ea typeface="Calibri" panose="020F0502020204030204" pitchFamily="34" charset="0"/>
                <a:cs typeface="Times New Roman" panose="02020603050405020304" pitchFamily="18" charset="0"/>
              </a:rPr>
              <a:t>developing its first set of </a:t>
            </a:r>
            <a:r>
              <a:rPr lang="en-US" sz="1000" kern="100" dirty="0">
                <a:effectLst/>
                <a:latin typeface="+mn-lt"/>
                <a:ea typeface="Calibri" panose="020F0502020204030204" pitchFamily="34" charset="0"/>
                <a:cs typeface="Times New Roman" panose="02020603050405020304" pitchFamily="18" charset="0"/>
              </a:rPr>
              <a:t>foundation models for business </a:t>
            </a:r>
            <a:r>
              <a:rPr lang="en-US" sz="1000" kern="100" dirty="0">
                <a:latin typeface="+mn-lt"/>
                <a:ea typeface="Calibri" panose="020F0502020204030204" pitchFamily="34" charset="0"/>
                <a:cs typeface="Times New Roman" panose="02020603050405020304" pitchFamily="18" charset="0"/>
              </a:rPr>
              <a:t>with large language models (LLMs), </a:t>
            </a:r>
            <a:r>
              <a:rPr lang="en-US" sz="1000" kern="100" dirty="0">
                <a:effectLst/>
                <a:latin typeface="+mn-lt"/>
                <a:ea typeface="Calibri" panose="020F0502020204030204" pitchFamily="34" charset="0"/>
                <a:cs typeface="Times New Roman" panose="02020603050405020304" pitchFamily="18" charset="0"/>
              </a:rPr>
              <a:t>IT automation models, digital labor models, cybersecurity models, and many more to come.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This is work in process. </a:t>
            </a:r>
            <a:r>
              <a:rPr lang="en-US" sz="1000" kern="100" dirty="0">
                <a:latin typeface="+mn-lt"/>
                <a:ea typeface="Calibri" panose="020F0502020204030204" pitchFamily="34" charset="0"/>
                <a:cs typeface="Times New Roman" panose="02020603050405020304" pitchFamily="18" charset="0"/>
              </a:rPr>
              <a:t>IBM has</a:t>
            </a:r>
            <a:r>
              <a:rPr lang="en-US" sz="1000" kern="100" dirty="0">
                <a:effectLst/>
                <a:latin typeface="+mn-lt"/>
                <a:ea typeface="Calibri" panose="020F0502020204030204" pitchFamily="34" charset="0"/>
                <a:cs typeface="Times New Roman" panose="02020603050405020304" pitchFamily="18" charset="0"/>
              </a:rPr>
              <a:t> some great things to offer today and will have </a:t>
            </a:r>
            <a:r>
              <a:rPr lang="en-US" sz="1000" kern="100" dirty="0">
                <a:latin typeface="+mn-lt"/>
                <a:ea typeface="Calibri" panose="020F0502020204030204" pitchFamily="34" charset="0"/>
                <a:cs typeface="Times New Roman" panose="02020603050405020304" pitchFamily="18" charset="0"/>
              </a:rPr>
              <a:t>even more</a:t>
            </a:r>
            <a:r>
              <a:rPr lang="en-US" sz="1000" kern="100" dirty="0">
                <a:effectLst/>
                <a:latin typeface="+mn-lt"/>
                <a:ea typeface="Calibri" panose="020F0502020204030204" pitchFamily="34" charset="0"/>
                <a:cs typeface="Times New Roman" panose="02020603050405020304" pitchFamily="18" charset="0"/>
              </a:rPr>
              <a:t> great things in the near future.</a:t>
            </a:r>
          </a:p>
          <a:p>
            <a:endParaRPr lang="en-US" sz="1000" dirty="0">
              <a:latin typeface="+mn-lt"/>
            </a:endParaRPr>
          </a:p>
          <a:p>
            <a:pPr marL="0" marR="0">
              <a:spcBef>
                <a:spcPts val="0"/>
              </a:spcBef>
              <a:spcAft>
                <a:spcPts val="0"/>
              </a:spcAft>
            </a:pPr>
            <a:r>
              <a:rPr lang="en-US" sz="1000" b="1" dirty="0">
                <a:effectLst/>
                <a:latin typeface="+mn-lt"/>
                <a:ea typeface="Times New Roman" panose="02020603050405020304" pitchFamily="18" charset="0"/>
              </a:rPr>
              <a:t>Notes:</a:t>
            </a:r>
          </a:p>
          <a:p>
            <a:pPr marL="171450" indent="-171450" defTabSz="914400" eaLnBrk="0" fontAlgn="base" hangingPunct="0">
              <a:lnSpc>
                <a:spcPct val="100000"/>
              </a:lnSpc>
              <a:spcBef>
                <a:spcPct val="30000"/>
              </a:spcBef>
              <a:spcAft>
                <a:spcPct val="0"/>
              </a:spcAft>
              <a:buFont typeface="Arial" panose="020B0604020202020204" pitchFamily="34" charset="0"/>
              <a:buChar char="•"/>
              <a:defRPr/>
            </a:pPr>
            <a:endParaRPr lang="en-US" sz="1000" b="1" dirty="0">
              <a:latin typeface="+mn-lt"/>
            </a:endParaRPr>
          </a:p>
          <a:p>
            <a:pPr marL="171450" indent="-171450" defTabSz="914400" eaLnBrk="0" fontAlgn="base" hangingPunct="0">
              <a:lnSpc>
                <a:spcPct val="100000"/>
              </a:lnSpc>
              <a:spcBef>
                <a:spcPct val="30000"/>
              </a:spcBef>
              <a:spcAft>
                <a:spcPct val="0"/>
              </a:spcAft>
              <a:buFont typeface="Arial" panose="020B0604020202020204" pitchFamily="34" charset="0"/>
              <a:buChar char="•"/>
              <a:defRPr/>
            </a:pPr>
            <a:r>
              <a:rPr lang="en-US" sz="1000" b="1" dirty="0">
                <a:latin typeface="+mn-lt"/>
              </a:rPr>
              <a:t>Foundation models </a:t>
            </a:r>
            <a:r>
              <a:rPr lang="en-US" sz="1000" dirty="0">
                <a:latin typeface="+mn-lt"/>
              </a:rPr>
              <a:t>are typically built using a specific kind of neural network architecture, called a transformer, which is designed to generate sequences of related data elements (for example, like a sentence). </a:t>
            </a:r>
          </a:p>
          <a:p>
            <a:pPr marL="171450" indent="-171450" defTabSz="914400" eaLnBrk="0" fontAlgn="base" hangingPunct="0">
              <a:lnSpc>
                <a:spcPct val="100000"/>
              </a:lnSpc>
              <a:spcBef>
                <a:spcPct val="30000"/>
              </a:spcBef>
              <a:spcAft>
                <a:spcPct val="0"/>
              </a:spcAft>
              <a:buFont typeface="Arial" panose="020B0604020202020204" pitchFamily="34" charset="0"/>
              <a:buChar char="•"/>
              <a:defRPr/>
            </a:pPr>
            <a:endParaRPr lang="en-US" sz="1000" dirty="0">
              <a:latin typeface="+mn-lt"/>
            </a:endParaRPr>
          </a:p>
          <a:p>
            <a:pPr marL="171450" indent="-171450">
              <a:lnSpc>
                <a:spcPct val="107000"/>
              </a:lnSpc>
              <a:buFont typeface="Arial" panose="020B0604020202020204" pitchFamily="34" charset="0"/>
              <a:buChar char="•"/>
            </a:pPr>
            <a:r>
              <a:rPr lang="en-US" sz="1000" b="0" dirty="0">
                <a:latin typeface="+mn-lt"/>
              </a:rPr>
              <a:t>A </a:t>
            </a:r>
            <a:r>
              <a:rPr lang="en-US" sz="1000" b="1" dirty="0">
                <a:latin typeface="+mn-lt"/>
              </a:rPr>
              <a:t>transformer</a:t>
            </a:r>
            <a:r>
              <a:rPr lang="en-US" sz="1000" b="0" dirty="0">
                <a:latin typeface="+mn-lt"/>
              </a:rPr>
              <a:t> </a:t>
            </a:r>
            <a:r>
              <a:rPr lang="en-US" sz="1000" b="1" dirty="0">
                <a:latin typeface="+mn-lt"/>
              </a:rPr>
              <a:t>model</a:t>
            </a:r>
            <a:r>
              <a:rPr lang="en-US" sz="1000" b="0" dirty="0">
                <a:latin typeface="+mn-lt"/>
              </a:rPr>
              <a:t> </a:t>
            </a:r>
            <a:r>
              <a:rPr lang="en-US" sz="1000" dirty="0">
                <a:latin typeface="+mn-lt"/>
              </a:rPr>
              <a:t>is a neural network architecture useful for understanding language, which does not have to understand words one at a time but can look at an entire sentence at once for context and disambiguation. A technique called self-attention allows these models to focus on the particular words that are important in understanding the meaning of the sentence. Transformers single-handedly spawned the world of foundation models and its birthplace research paper (Attention is all You Need) spawned the AI inflection point that is happening today. AI transformer models can be Encoder models (like BERT), Decoder models (like GPT), or Encoder and Decoder models (like T5). Learn more about Transformers at: </a:t>
            </a:r>
            <a:r>
              <a:rPr lang="en-US" sz="1000" dirty="0">
                <a:latin typeface="+mn-lt"/>
                <a:hlinkClick r:id="rId3"/>
              </a:rPr>
              <a:t>https://www.youtube.com/watch?v=ZXiruGOCn9s</a:t>
            </a:r>
            <a:r>
              <a:rPr lang="en-US" sz="1000" dirty="0">
                <a:latin typeface="+mn-lt"/>
              </a:rPr>
              <a:t>.</a:t>
            </a:r>
          </a:p>
          <a:p>
            <a:pPr marL="171450" marR="0" indent="-171450">
              <a:lnSpc>
                <a:spcPct val="107000"/>
              </a:lnSpc>
              <a:spcBef>
                <a:spcPts val="0"/>
              </a:spcBef>
              <a:spcAft>
                <a:spcPts val="0"/>
              </a:spcAft>
              <a:buFont typeface="Arial" panose="020B0604020202020204" pitchFamily="34" charset="0"/>
              <a:buChar char="•"/>
            </a:pPr>
            <a:endParaRPr lang="en-US" sz="1000" dirty="0">
              <a:effectLst/>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Neural networks </a:t>
            </a:r>
            <a:r>
              <a:rPr lang="en-US" sz="1000" b="0" dirty="0">
                <a:latin typeface="+mn-lt"/>
              </a:rPr>
              <a:t>are a set of algorithms, modeled loosely after the neural networks found in the human brain, that are designed to recognize hidden patterns in data</a:t>
            </a:r>
            <a:r>
              <a:rPr lang="en-US" sz="1000" b="0" dirty="0">
                <a:effectLst/>
                <a:latin typeface="+mn-lt"/>
                <a:ea typeface="Calibri" panose="020F0502020204030204" pitchFamily="34" charset="0"/>
                <a:cs typeface="Times New Roman" panose="02020603050405020304" pitchFamily="18" charset="0"/>
              </a:rPr>
              <a:t>.</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dirty="0">
              <a:latin typeface="+mn-lt"/>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defRPr/>
            </a:pPr>
            <a:r>
              <a:rPr lang="en-US" sz="1000" b="0" dirty="0">
                <a:latin typeface="+mn-lt"/>
              </a:rPr>
              <a:t>An </a:t>
            </a:r>
            <a:r>
              <a:rPr lang="en-US" sz="1000" b="1" dirty="0">
                <a:latin typeface="+mn-lt"/>
              </a:rPr>
              <a:t>algorithm</a:t>
            </a:r>
            <a:r>
              <a:rPr lang="en-US" sz="1000" b="0" dirty="0">
                <a:latin typeface="+mn-lt"/>
              </a:rPr>
              <a:t> is a procedure used for solving a problem or performing a computation. Algorithms act as an exact list of instructions that conduct a sequence of specified actions in either hardware- or software-based routines.</a:t>
            </a:r>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Tree>
    <p:extLst>
      <p:ext uri="{BB962C8B-B14F-4D97-AF65-F5344CB8AC3E}">
        <p14:creationId xmlns:p14="http://schemas.microsoft.com/office/powerpoint/2010/main" val="2421067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000" kern="100" dirty="0">
                <a:latin typeface="+mn-lt"/>
                <a:ea typeface="Calibri" panose="020F0502020204030204" pitchFamily="34" charset="0"/>
                <a:cs typeface="Times New Roman" panose="02020603050405020304" pitchFamily="18" charset="0"/>
              </a:rPr>
              <a:t>How do </a:t>
            </a:r>
            <a:r>
              <a:rPr lang="en-US" sz="1000" kern="100" dirty="0">
                <a:effectLst/>
                <a:latin typeface="+mn-lt"/>
                <a:ea typeface="Calibri" panose="020F0502020204030204" pitchFamily="34" charset="0"/>
                <a:cs typeface="Times New Roman" panose="02020603050405020304" pitchFamily="18" charset="0"/>
              </a:rPr>
              <a:t>clients and partners work with these foundation models?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kern="100" dirty="0">
                <a:latin typeface="+mn-lt"/>
                <a:ea typeface="Calibri" panose="020F0502020204030204" pitchFamily="34" charset="0"/>
                <a:cs typeface="Times New Roman" panose="02020603050405020304" pitchFamily="18" charset="0"/>
              </a:rPr>
              <a:t>When a business </a:t>
            </a:r>
            <a:r>
              <a:rPr lang="en-US" sz="1000" kern="100" dirty="0">
                <a:effectLst/>
                <a:latin typeface="+mn-lt"/>
                <a:ea typeface="Calibri" panose="020F0502020204030204" pitchFamily="34" charset="0"/>
                <a:cs typeface="Times New Roman" panose="02020603050405020304" pitchFamily="18" charset="0"/>
              </a:rPr>
              <a:t>decides they want to go to work on </a:t>
            </a:r>
            <a:r>
              <a:rPr lang="en-US" sz="1000" dirty="0">
                <a:effectLst/>
                <a:latin typeface="+mn-lt"/>
                <a:ea typeface="IBM Plex Sans Light" panose="020B0403050203000203" pitchFamily="34" charset="0"/>
                <a:cs typeface="IBM Plex Sans Light" panose="020B0403050203000203" pitchFamily="34" charset="0"/>
              </a:rPr>
              <a:t>artificial intelligence (AI)</a:t>
            </a:r>
            <a:r>
              <a:rPr lang="en-US" sz="1000" kern="100" dirty="0">
                <a:effectLst/>
                <a:latin typeface="+mn-lt"/>
                <a:ea typeface="Calibri" panose="020F0502020204030204" pitchFamily="34" charset="0"/>
                <a:cs typeface="Times New Roman" panose="02020603050405020304" pitchFamily="18" charset="0"/>
              </a:rPr>
              <a:t>, th</a:t>
            </a:r>
            <a:r>
              <a:rPr lang="en-US" sz="1000" kern="100" dirty="0">
                <a:latin typeface="+mn-lt"/>
                <a:ea typeface="Calibri" panose="020F0502020204030204" pitchFamily="34" charset="0"/>
                <a:cs typeface="Times New Roman" panose="02020603050405020304" pitchFamily="18" charset="0"/>
              </a:rPr>
              <a:t>ey </a:t>
            </a:r>
            <a:r>
              <a:rPr lang="en-US" sz="1000" kern="100" dirty="0">
                <a:effectLst/>
                <a:latin typeface="+mn-lt"/>
                <a:ea typeface="Calibri" panose="020F0502020204030204" pitchFamily="34" charset="0"/>
                <a:cs typeface="Times New Roman" panose="02020603050405020304" pitchFamily="18" charset="0"/>
              </a:rPr>
              <a:t>have three choices with IBM:</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285750" marR="0" lvl="0" indent="-2857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kern="100" dirty="0">
                <a:effectLst/>
                <a:latin typeface="+mn-lt"/>
                <a:ea typeface="Calibri" panose="020F0502020204030204" pitchFamily="34" charset="0"/>
                <a:cs typeface="Times New Roman" panose="02020603050405020304" pitchFamily="18" charset="0"/>
              </a:rPr>
              <a:t>They can build </a:t>
            </a:r>
            <a:r>
              <a:rPr lang="en-US" sz="1000" kern="100" dirty="0">
                <a:latin typeface="+mn-lt"/>
                <a:ea typeface="Calibri" panose="020F0502020204030204" pitchFamily="34" charset="0"/>
                <a:cs typeface="Times New Roman" panose="02020603050405020304" pitchFamily="18" charset="0"/>
              </a:rPr>
              <a:t>their</a:t>
            </a:r>
            <a:r>
              <a:rPr lang="en-US" sz="1000" kern="100" dirty="0">
                <a:effectLst/>
                <a:latin typeface="+mn-lt"/>
                <a:ea typeface="Calibri" panose="020F0502020204030204" pitchFamily="34" charset="0"/>
                <a:cs typeface="Times New Roman" panose="02020603050405020304" pitchFamily="18" charset="0"/>
              </a:rPr>
              <a:t> own models </a:t>
            </a:r>
            <a:r>
              <a:rPr lang="en-US" sz="1000" dirty="0">
                <a:latin typeface="+mn-lt"/>
              </a:rPr>
              <a:t>— </a:t>
            </a:r>
            <a:r>
              <a:rPr lang="en-US" sz="1000" kern="100" dirty="0">
                <a:effectLst/>
                <a:latin typeface="+mn-lt"/>
                <a:ea typeface="Calibri" panose="020F0502020204030204" pitchFamily="34" charset="0"/>
                <a:cs typeface="Times New Roman" panose="02020603050405020304" pitchFamily="18" charset="0"/>
              </a:rPr>
              <a:t>and there are many clients and partners that will want to do that </a:t>
            </a:r>
            <a:r>
              <a:rPr lang="en-US" sz="1000" dirty="0">
                <a:latin typeface="+mn-lt"/>
              </a:rPr>
              <a:t>— </a:t>
            </a:r>
            <a:r>
              <a:rPr lang="en-US" sz="1000" kern="100" dirty="0">
                <a:effectLst/>
                <a:latin typeface="+mn-lt"/>
                <a:ea typeface="Calibri" panose="020F0502020204030204" pitchFamily="34" charset="0"/>
                <a:cs typeface="Times New Roman" panose="02020603050405020304" pitchFamily="18" charset="0"/>
              </a:rPr>
              <a:t>and IBM is going to give clients a way to do it.</a:t>
            </a:r>
          </a:p>
          <a:p>
            <a:pPr marL="285750" marR="0" lvl="0" indent="-2857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kern="100" dirty="0">
              <a:effectLst/>
              <a:latin typeface="+mn-lt"/>
              <a:ea typeface="Calibri" panose="020F0502020204030204" pitchFamily="34" charset="0"/>
              <a:cs typeface="Times New Roman" panose="02020603050405020304" pitchFamily="18" charset="0"/>
            </a:endParaRPr>
          </a:p>
          <a:p>
            <a:pPr marL="285750" marR="0" lvl="0" indent="-2857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kern="100" dirty="0">
                <a:effectLst/>
                <a:latin typeface="+mn-lt"/>
                <a:ea typeface="Calibri" panose="020F0502020204030204" pitchFamily="34" charset="0"/>
                <a:cs typeface="Times New Roman" panose="02020603050405020304" pitchFamily="18" charset="0"/>
              </a:rPr>
              <a:t>Some clients will say “I want to use open-source models, I want to use other models, I want to use IBM models, or I want to use a combination.” That's great too. IBM has announced a partnership with Hugging Face to include open-source models to its workbench.</a:t>
            </a:r>
          </a:p>
          <a:p>
            <a:pPr marL="285750" marR="0" lvl="0" indent="-2857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kern="100" dirty="0">
              <a:effectLst/>
              <a:latin typeface="+mn-lt"/>
              <a:ea typeface="Calibri" panose="020F0502020204030204" pitchFamily="34" charset="0"/>
              <a:cs typeface="Times New Roman" panose="02020603050405020304" pitchFamily="18" charset="0"/>
            </a:endParaRPr>
          </a:p>
          <a:p>
            <a:pPr marL="285750" marR="0" lvl="0" indent="-2857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kern="100" dirty="0">
                <a:effectLst/>
                <a:latin typeface="+mn-lt"/>
                <a:ea typeface="Calibri" panose="020F0502020204030204" pitchFamily="34" charset="0"/>
                <a:cs typeface="Times New Roman" panose="02020603050405020304" pitchFamily="18" charset="0"/>
              </a:rPr>
              <a:t>And some clients will say, “I love the IBM foundation model and use that model to get results”.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Regardless of the approach clients select, IBM will help clients try and experiment, do the model tuning, build and evaluate the model, and help them deploy (and maintain) a tuned model on any cloud. This aligns to the IBM strategy around hybrid cloud and AI.</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latin typeface="+mn-lt"/>
              <a:ea typeface="Calibri" panose="020F0502020204030204" pitchFamily="34" charset="0"/>
              <a:cs typeface="Times New Roman" panose="02020603050405020304" pitchFamily="18" charset="0"/>
            </a:endParaRPr>
          </a:p>
          <a:p>
            <a:pPr marL="0" marR="0">
              <a:spcBef>
                <a:spcPts val="0"/>
              </a:spcBef>
              <a:spcAft>
                <a:spcPts val="0"/>
              </a:spcAft>
            </a:pPr>
            <a:r>
              <a:rPr lang="en-US" sz="1000" b="1" dirty="0">
                <a:effectLst/>
                <a:latin typeface="+mn-lt"/>
                <a:ea typeface="Times New Roman" panose="02020603050405020304" pitchFamily="18" charset="0"/>
              </a:rPr>
              <a:t>Notes:</a:t>
            </a:r>
          </a:p>
          <a:p>
            <a:pPr marL="171450" indent="-171450" defTabSz="914400" eaLnBrk="0" fontAlgn="base" hangingPunct="0">
              <a:lnSpc>
                <a:spcPct val="100000"/>
              </a:lnSpc>
              <a:spcBef>
                <a:spcPct val="30000"/>
              </a:spcBef>
              <a:spcAft>
                <a:spcPct val="0"/>
              </a:spcAft>
              <a:buFont typeface="Arial" panose="020B0604020202020204" pitchFamily="34" charset="0"/>
              <a:buChar char="•"/>
              <a:defRPr/>
            </a:pPr>
            <a:endParaRPr lang="en-US" sz="1000" b="1" dirty="0">
              <a:latin typeface="+mn-lt"/>
            </a:endParaRPr>
          </a:p>
          <a:p>
            <a:pPr marL="171450" indent="-171450" defTabSz="914400" eaLnBrk="0" fontAlgn="base" hangingPunct="0">
              <a:lnSpc>
                <a:spcPct val="100000"/>
              </a:lnSpc>
              <a:spcBef>
                <a:spcPct val="30000"/>
              </a:spcBef>
              <a:spcAft>
                <a:spcPct val="0"/>
              </a:spcAft>
              <a:buFont typeface="Arial" panose="020B0604020202020204" pitchFamily="34" charset="0"/>
              <a:buChar char="•"/>
              <a:defRPr/>
            </a:pPr>
            <a:r>
              <a:rPr lang="en-US" sz="1000" b="1" dirty="0">
                <a:latin typeface="+mn-lt"/>
              </a:rPr>
              <a:t>Foundation models </a:t>
            </a:r>
            <a:r>
              <a:rPr lang="en-US" sz="1000" dirty="0">
                <a:latin typeface="+mn-lt"/>
              </a:rPr>
              <a:t>are typically built using a specific kind of neural network architecture, called a transformer, which is designed to generate sequences of related data elements (for example, like a sentence). </a:t>
            </a:r>
          </a:p>
          <a:p>
            <a:pPr marL="171450" indent="-171450" defTabSz="914400" eaLnBrk="0" fontAlgn="base" hangingPunct="0">
              <a:lnSpc>
                <a:spcPct val="100000"/>
              </a:lnSpc>
              <a:spcBef>
                <a:spcPct val="30000"/>
              </a:spcBef>
              <a:spcAft>
                <a:spcPct val="0"/>
              </a:spcAft>
              <a:buFont typeface="Arial" panose="020B0604020202020204" pitchFamily="34" charset="0"/>
              <a:buChar char="•"/>
              <a:defRPr/>
            </a:pPr>
            <a:endParaRPr lang="en-US" sz="1000" dirty="0">
              <a:latin typeface="+mn-lt"/>
            </a:endParaRPr>
          </a:p>
          <a:p>
            <a:pPr marL="171450" indent="-171450">
              <a:lnSpc>
                <a:spcPct val="107000"/>
              </a:lnSpc>
              <a:buFont typeface="Arial" panose="020B0604020202020204" pitchFamily="34" charset="0"/>
              <a:buChar char="•"/>
            </a:pPr>
            <a:r>
              <a:rPr lang="en-US" sz="1000" b="0" dirty="0">
                <a:latin typeface="+mn-lt"/>
              </a:rPr>
              <a:t>A </a:t>
            </a:r>
            <a:r>
              <a:rPr lang="en-US" sz="1000" b="1" dirty="0">
                <a:latin typeface="+mn-lt"/>
              </a:rPr>
              <a:t>transformer</a:t>
            </a:r>
            <a:r>
              <a:rPr lang="en-US" sz="1000" b="0" dirty="0">
                <a:latin typeface="+mn-lt"/>
              </a:rPr>
              <a:t> </a:t>
            </a:r>
            <a:r>
              <a:rPr lang="en-US" sz="1000" b="1" dirty="0">
                <a:latin typeface="+mn-lt"/>
              </a:rPr>
              <a:t>model</a:t>
            </a:r>
            <a:r>
              <a:rPr lang="en-US" sz="1000" b="0" dirty="0">
                <a:latin typeface="+mn-lt"/>
              </a:rPr>
              <a:t> </a:t>
            </a:r>
            <a:r>
              <a:rPr lang="en-US" sz="1000" dirty="0">
                <a:latin typeface="+mn-lt"/>
              </a:rPr>
              <a:t>is a neural network architecture useful for understanding language, which does not have to understand words one at a time but can look at an entire sentence at once for context and disambiguation. A technique called self-attention allows these models to focus on the particular words that are important in understanding the meaning of the sentence. Transformers single-handedly spawned the world of foundation models and its birthplace research paper (Attention is all You Need) spawned the AI inflection point that is happening today. AI transformer models can be Encoder models (like BERT), Decoder models (like GPT), or Encoder and Decoder models (like T5). Learn more about Transformers at: </a:t>
            </a:r>
            <a:r>
              <a:rPr lang="en-US" sz="1000" dirty="0">
                <a:latin typeface="+mn-lt"/>
                <a:hlinkClick r:id="rId3"/>
              </a:rPr>
              <a:t>https://www.youtube.com/watch?v=ZXiruGOCn9s</a:t>
            </a:r>
            <a:r>
              <a:rPr lang="en-US" sz="1000" dirty="0">
                <a:latin typeface="+mn-lt"/>
              </a:rPr>
              <a:t>.</a:t>
            </a:r>
          </a:p>
          <a:p>
            <a:pPr marL="171450" marR="0" indent="-171450">
              <a:lnSpc>
                <a:spcPct val="107000"/>
              </a:lnSpc>
              <a:spcBef>
                <a:spcPts val="0"/>
              </a:spcBef>
              <a:spcAft>
                <a:spcPts val="0"/>
              </a:spcAft>
              <a:buFont typeface="Arial" panose="020B0604020202020204" pitchFamily="34" charset="0"/>
              <a:buChar char="•"/>
            </a:pPr>
            <a:endParaRPr lang="en-US" sz="1000" dirty="0">
              <a:effectLst/>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Neural networks </a:t>
            </a:r>
            <a:r>
              <a:rPr lang="en-US" sz="1000" b="0" dirty="0">
                <a:latin typeface="+mn-lt"/>
              </a:rPr>
              <a:t>are a set of algorithms, modeled loosely after the neural networks found in the human brain, that are designed to recognize hidden patterns in data</a:t>
            </a:r>
            <a:r>
              <a:rPr lang="en-US" sz="1000" b="0" dirty="0">
                <a:effectLst/>
                <a:latin typeface="+mn-lt"/>
                <a:ea typeface="Calibri" panose="020F0502020204030204" pitchFamily="34" charset="0"/>
                <a:cs typeface="Times New Roman" panose="02020603050405020304" pitchFamily="18" charset="0"/>
              </a:rPr>
              <a:t>.</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dirty="0">
              <a:latin typeface="+mn-lt"/>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defRPr/>
            </a:pPr>
            <a:r>
              <a:rPr lang="en-US" sz="1000" b="0" dirty="0">
                <a:latin typeface="+mn-lt"/>
              </a:rPr>
              <a:t>An </a:t>
            </a:r>
            <a:r>
              <a:rPr lang="en-US" sz="1000" b="1" dirty="0">
                <a:latin typeface="+mn-lt"/>
              </a:rPr>
              <a:t>algorithm</a:t>
            </a:r>
            <a:r>
              <a:rPr lang="en-US" sz="1000" b="0" dirty="0">
                <a:latin typeface="+mn-lt"/>
              </a:rPr>
              <a:t> is a procedure used for solving a problem or performing a computation. Algorithms act as an exact list of instructions that conduct a sequence of specified actions in either hardware- or software-based routines.</a:t>
            </a:r>
          </a:p>
        </p:txBody>
      </p:sp>
      <p:sp>
        <p:nvSpPr>
          <p:cNvPr id="4" name="Slide Number Placeholder 3"/>
          <p:cNvSpPr>
            <a:spLocks noGrp="1"/>
          </p:cNvSpPr>
          <p:nvPr>
            <p:ph type="sldNum" sz="quarter" idx="5"/>
          </p:nvPr>
        </p:nvSpPr>
        <p:spPr/>
        <p:txBody>
          <a:bodyPr/>
          <a:lstStyle/>
          <a:p>
            <a:fld id="{6E2E38B8-B0B4-AD41-AC6E-B781F46A9FD3}" type="slidenum">
              <a:rPr lang="en-US" smtClean="0"/>
              <a:pPr/>
              <a:t>9</a:t>
            </a:fld>
            <a:endParaRPr lang="en-US" dirty="0"/>
          </a:p>
        </p:txBody>
      </p:sp>
    </p:spTree>
    <p:extLst>
      <p:ext uri="{BB962C8B-B14F-4D97-AF65-F5344CB8AC3E}">
        <p14:creationId xmlns:p14="http://schemas.microsoft.com/office/powerpoint/2010/main" val="2021842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raLigh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raLigh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958994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dirty="0"/>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317410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415261400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334020936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231430394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raLigh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endParaRPr lang="en-US" dirty="0"/>
          </a:p>
        </p:txBody>
      </p:sp>
    </p:spTree>
    <p:extLst>
      <p:ext uri="{BB962C8B-B14F-4D97-AF65-F5344CB8AC3E}">
        <p14:creationId xmlns:p14="http://schemas.microsoft.com/office/powerpoint/2010/main" val="1201808370"/>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dirty="0"/>
              <a:t>Footer text (optional)</a:t>
            </a:r>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06" r:id="rId7"/>
    <p:sldLayoutId id="2147483907" r:id="rId8"/>
    <p:sldLayoutId id="2147483910" r:id="rId9"/>
    <p:sldLayoutId id="2147483908" r:id="rId10"/>
    <p:sldLayoutId id="2147483909" r:id="rId11"/>
    <p:sldLayoutId id="2147483912" r:id="rId12"/>
    <p:sldLayoutId id="2147483914" r:id="rId13"/>
    <p:sldLayoutId id="2147483915" r:id="rId14"/>
    <p:sldLayoutId id="2147483913" r:id="rId15"/>
    <p:sldLayoutId id="2147483917" r:id="rId16"/>
    <p:sldLayoutId id="2147483942" r:id="rId17"/>
    <p:sldLayoutId id="2147483919" r:id="rId18"/>
    <p:sldLayoutId id="2147483929" r:id="rId19"/>
    <p:sldLayoutId id="2147483920" r:id="rId20"/>
    <p:sldLayoutId id="2147483930" r:id="rId21"/>
    <p:sldLayoutId id="2147483928" r:id="rId22"/>
    <p:sldLayoutId id="2147483948" r:id="rId23"/>
    <p:sldLayoutId id="2147483927" r:id="rId24"/>
    <p:sldLayoutId id="2147483950" r:id="rId25"/>
    <p:sldLayoutId id="2147483921" r:id="rId26"/>
    <p:sldLayoutId id="2147483916" r:id="rId27"/>
    <p:sldLayoutId id="2147483922" r:id="rId28"/>
    <p:sldLayoutId id="2147483953" r:id="rId29"/>
    <p:sldLayoutId id="2147483956" r:id="rId30"/>
    <p:sldLayoutId id="2147483923" r:id="rId31"/>
    <p:sldLayoutId id="2147483924" r:id="rId32"/>
    <p:sldLayoutId id="2147483926" r:id="rId33"/>
    <p:sldLayoutId id="2147483925" r:id="rId34"/>
    <p:sldLayoutId id="2147483959" r:id="rId35"/>
    <p:sldLayoutId id="2147483937" r:id="rId36"/>
    <p:sldLayoutId id="2147483932" r:id="rId37"/>
    <p:sldLayoutId id="2147483934" r:id="rId38"/>
    <p:sldLayoutId id="2147483935" r:id="rId39"/>
    <p:sldLayoutId id="2147483936" r:id="rId40"/>
    <p:sldLayoutId id="2147483938" r:id="rId41"/>
    <p:sldLayoutId id="2147483939" r:id="rId42"/>
    <p:sldLayoutId id="2147483940" r:id="rId43"/>
    <p:sldLayoutId id="2147483943" r:id="rId44"/>
    <p:sldLayoutId id="2147483960" r:id="rId45"/>
    <p:sldLayoutId id="2147483941" r:id="rId46"/>
    <p:sldLayoutId id="2147484015" r:id="rId47"/>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4.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4.xml"/><Relationship Id="rId7" Type="http://schemas.openxmlformats.org/officeDocument/2006/relationships/image" Target="../media/image23.png"/><Relationship Id="rId2" Type="http://schemas.openxmlformats.org/officeDocument/2006/relationships/slideLayout" Target="../slideLayouts/slideLayout44.xml"/><Relationship Id="rId1" Type="http://schemas.openxmlformats.org/officeDocument/2006/relationships/tags" Target="../tags/tag1.x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oleObject" Target="../embeddings/oleObject1.bin"/><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3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www.ibm.com/roadmaps/ai/"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3" Type="http://schemas.openxmlformats.org/officeDocument/2006/relationships/hyperlink" Target="https://www.ibm.com/downloads/cas/GVAGA3JP" TargetMode="External"/><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1.xm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4.xml"/><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46.emf"/><Relationship Id="rId2" Type="http://schemas.openxmlformats.org/officeDocument/2006/relationships/notesSlide" Target="../notesSlides/notesSlide37.xml"/><Relationship Id="rId1" Type="http://schemas.openxmlformats.org/officeDocument/2006/relationships/slideLayout" Target="../slideLayouts/slideLayout29.xml"/><Relationship Id="rId6" Type="http://schemas.openxmlformats.org/officeDocument/2006/relationships/image" Target="../media/image39.emf"/><Relationship Id="rId5" Type="http://schemas.openxmlformats.org/officeDocument/2006/relationships/image" Target="../media/image37.emf"/><Relationship Id="rId4" Type="http://schemas.openxmlformats.org/officeDocument/2006/relationships/image" Target="../media/image42.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hyperlink" Target="file:///\\(Source\%20McKinsey%20&#8211;%20The%20State%20of%20AI%20in%202022%20&#8211;%20and%20a%20half%20decade%20in%20review)"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8.emf"/><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8.emf"/><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ollusk, appliance, dryer&#10;&#10;Description automatically generated">
            <a:extLst>
              <a:ext uri="{FF2B5EF4-FFF2-40B4-BE49-F238E27FC236}">
                <a16:creationId xmlns:a16="http://schemas.microsoft.com/office/drawing/2014/main" id="{F6304EAE-A2FD-9E2C-40D2-AF9FDB787E74}"/>
              </a:ext>
            </a:extLst>
          </p:cNvPr>
          <p:cNvPicPr>
            <a:picLocks noChangeAspect="1"/>
          </p:cNvPicPr>
          <p:nvPr/>
        </p:nvPicPr>
        <p:blipFill rotWithShape="1">
          <a:blip r:embed="rId3"/>
          <a:srcRect l="4926" t="16598" r="28271" b="16598"/>
          <a:stretch/>
        </p:blipFill>
        <p:spPr>
          <a:xfrm>
            <a:off x="1587" y="0"/>
            <a:ext cx="24384000" cy="13716000"/>
          </a:xfrm>
          <a:prstGeom prst="rect">
            <a:avLst/>
          </a:prstGeom>
        </p:spPr>
      </p:pic>
      <p:pic>
        <p:nvPicPr>
          <p:cNvPr id="16" name="Picture 15" descr="IBM 8-bar logo in black">
            <a:extLst>
              <a:ext uri="{FF2B5EF4-FFF2-40B4-BE49-F238E27FC236}">
                <a16:creationId xmlns:a16="http://schemas.microsoft.com/office/drawing/2014/main" id="{C9BCC096-3FD3-B639-674B-8CFFC9BA4D6E}"/>
              </a:ext>
            </a:extLst>
          </p:cNvPr>
          <p:cNvPicPr>
            <a:picLocks noChangeAspect="1"/>
          </p:cNvPicPr>
          <p:nvPr/>
        </p:nvPicPr>
        <p:blipFill>
          <a:blip r:embed="rId4"/>
          <a:stretch>
            <a:fillRect/>
          </a:stretch>
        </p:blipFill>
        <p:spPr>
          <a:xfrm>
            <a:off x="22279951" y="12526963"/>
            <a:ext cx="1638300" cy="609600"/>
          </a:xfrm>
          <a:prstGeom prst="rect">
            <a:avLst/>
          </a:prstGeom>
        </p:spPr>
      </p:pic>
      <p:sp>
        <p:nvSpPr>
          <p:cNvPr id="6" name="Title 2">
            <a:extLst>
              <a:ext uri="{FF2B5EF4-FFF2-40B4-BE49-F238E27FC236}">
                <a16:creationId xmlns:a16="http://schemas.microsoft.com/office/drawing/2014/main" id="{F2556500-9C9B-9362-DDC6-E05C97A20A00}"/>
              </a:ext>
            </a:extLst>
          </p:cNvPr>
          <p:cNvSpPr>
            <a:spLocks noGrp="1"/>
          </p:cNvSpPr>
          <p:nvPr>
            <p:ph type="title"/>
          </p:nvPr>
        </p:nvSpPr>
        <p:spPr>
          <a:xfrm>
            <a:off x="576072" y="384048"/>
            <a:ext cx="8011874" cy="3879033"/>
          </a:xfrm>
        </p:spPr>
        <p:txBody>
          <a:bodyPr/>
          <a:lstStyle/>
          <a:p>
            <a:r>
              <a:rPr lang="en-US" sz="8600" dirty="0"/>
              <a:t>AI for Business:</a:t>
            </a:r>
            <a:br>
              <a:rPr lang="en-US" sz="8600" dirty="0"/>
            </a:br>
            <a:r>
              <a:rPr lang="en-US" sz="8600" dirty="0"/>
              <a:t>The opportunity of a lifetime</a:t>
            </a:r>
          </a:p>
        </p:txBody>
      </p:sp>
      <p:sp>
        <p:nvSpPr>
          <p:cNvPr id="4" name="TextBox 3">
            <a:extLst>
              <a:ext uri="{FF2B5EF4-FFF2-40B4-BE49-F238E27FC236}">
                <a16:creationId xmlns:a16="http://schemas.microsoft.com/office/drawing/2014/main" id="{CEAFB9BE-483A-D389-4CEF-9DFB9FEC1BF2}"/>
              </a:ext>
            </a:extLst>
          </p:cNvPr>
          <p:cNvSpPr txBox="1"/>
          <p:nvPr/>
        </p:nvSpPr>
        <p:spPr>
          <a:xfrm>
            <a:off x="576072" y="11077437"/>
            <a:ext cx="7116815" cy="120032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lang="en-US" dirty="0"/>
              <a:t>Name, Title</a:t>
            </a:r>
          </a:p>
          <a:p>
            <a:r>
              <a:rPr lang="en-US" dirty="0"/>
              <a:t>Contact details</a:t>
            </a:r>
          </a:p>
        </p:txBody>
      </p:sp>
    </p:spTree>
    <p:extLst>
      <p:ext uri="{BB962C8B-B14F-4D97-AF65-F5344CB8AC3E}">
        <p14:creationId xmlns:p14="http://schemas.microsoft.com/office/powerpoint/2010/main" val="159343167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58777D0D-F6CB-8C76-B1D0-2B38437D65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2236" y="1092200"/>
            <a:ext cx="20990686" cy="11226800"/>
          </a:xfrm>
          <a:prstGeom prst="rect">
            <a:avLst/>
          </a:prstGeom>
        </p:spPr>
      </p:pic>
      <p:sp>
        <p:nvSpPr>
          <p:cNvPr id="4" name="Title 1">
            <a:extLst>
              <a:ext uri="{FF2B5EF4-FFF2-40B4-BE49-F238E27FC236}">
                <a16:creationId xmlns:a16="http://schemas.microsoft.com/office/drawing/2014/main" id="{09BCA8FF-AC2B-FD91-4C66-737851D61D30}"/>
              </a:ext>
            </a:extLst>
          </p:cNvPr>
          <p:cNvSpPr txBox="1">
            <a:spLocks/>
          </p:cNvSpPr>
          <p:nvPr/>
        </p:nvSpPr>
        <p:spPr>
          <a:xfrm>
            <a:off x="576072" y="600786"/>
            <a:ext cx="5171585" cy="2142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4400" kern="0" dirty="0">
                <a:latin typeface="IBM Plex Sans Light" panose="020B0403050203000203" pitchFamily="34" charset="0"/>
              </a:rPr>
              <a:t>The modern-day </a:t>
            </a:r>
            <a:br>
              <a:rPr lang="en-US" sz="4400" kern="0" dirty="0">
                <a:latin typeface="IBM Plex Sans Light" panose="020B0403050203000203" pitchFamily="34" charset="0"/>
              </a:rPr>
            </a:br>
            <a:r>
              <a:rPr lang="en-US" sz="4400" kern="0" dirty="0">
                <a:latin typeface="IBM Plex Sans Light" panose="020B0403050203000203" pitchFamily="34" charset="0"/>
              </a:rPr>
              <a:t>AI ladder</a:t>
            </a:r>
          </a:p>
        </p:txBody>
      </p:sp>
      <p:sp>
        <p:nvSpPr>
          <p:cNvPr id="18" name="Title 1">
            <a:extLst>
              <a:ext uri="{FF2B5EF4-FFF2-40B4-BE49-F238E27FC236}">
                <a16:creationId xmlns:a16="http://schemas.microsoft.com/office/drawing/2014/main" id="{B90E222E-E15C-D904-EC72-B1D5CC69AC92}"/>
              </a:ext>
            </a:extLst>
          </p:cNvPr>
          <p:cNvSpPr txBox="1">
            <a:spLocks/>
          </p:cNvSpPr>
          <p:nvPr/>
        </p:nvSpPr>
        <p:spPr>
          <a:xfrm>
            <a:off x="837673" y="10418619"/>
            <a:ext cx="3011412" cy="13062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8600" kern="0" dirty="0">
                <a:solidFill>
                  <a:schemeClr val="tx1"/>
                </a:solidFill>
              </a:rPr>
              <a:t>+AI</a:t>
            </a:r>
          </a:p>
        </p:txBody>
      </p:sp>
      <p:grpSp>
        <p:nvGrpSpPr>
          <p:cNvPr id="28" name="Group 27">
            <a:extLst>
              <a:ext uri="{FF2B5EF4-FFF2-40B4-BE49-F238E27FC236}">
                <a16:creationId xmlns:a16="http://schemas.microsoft.com/office/drawing/2014/main" id="{5CF3CABB-57FF-FC30-DE63-59BB49555CE0}"/>
              </a:ext>
            </a:extLst>
          </p:cNvPr>
          <p:cNvGrpSpPr/>
          <p:nvPr/>
        </p:nvGrpSpPr>
        <p:grpSpPr>
          <a:xfrm>
            <a:off x="4291504" y="10237305"/>
            <a:ext cx="9142413" cy="1630016"/>
            <a:chOff x="4225244" y="10217427"/>
            <a:chExt cx="9142413" cy="1630016"/>
          </a:xfrm>
        </p:grpSpPr>
        <p:sp>
          <p:nvSpPr>
            <p:cNvPr id="30" name="TextBox 29">
              <a:extLst>
                <a:ext uri="{FF2B5EF4-FFF2-40B4-BE49-F238E27FC236}">
                  <a16:creationId xmlns:a16="http://schemas.microsoft.com/office/drawing/2014/main" id="{D6DCE3AA-C982-F01E-8756-4EB6076DE590}"/>
                </a:ext>
              </a:extLst>
            </p:cNvPr>
            <p:cNvSpPr txBox="1"/>
            <p:nvPr/>
          </p:nvSpPr>
          <p:spPr>
            <a:xfrm>
              <a:off x="5650880" y="10217427"/>
              <a:ext cx="7716777" cy="16300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chorCtr="0">
              <a:noAutofit/>
            </a:bodyPr>
            <a:lstStyle/>
            <a:p>
              <a:pPr algn="l" defTabSz="2438400">
                <a:buSzPct val="100000"/>
              </a:pPr>
              <a:r>
                <a:rPr lang="en-US" kern="0" dirty="0">
                  <a:solidFill>
                    <a:schemeClr val="bg1"/>
                  </a:solidFill>
                  <a:ea typeface="+mj-ea"/>
                  <a:cs typeface="+mj-cs"/>
                  <a:sym typeface="IBM Plex Sans Light"/>
                </a:rPr>
                <a:t>Collect, organize, grow data</a:t>
              </a:r>
            </a:p>
          </p:txBody>
        </p:sp>
        <p:pic>
          <p:nvPicPr>
            <p:cNvPr id="41" name="Graphic 40">
              <a:extLst>
                <a:ext uri="{FF2B5EF4-FFF2-40B4-BE49-F238E27FC236}">
                  <a16:creationId xmlns:a16="http://schemas.microsoft.com/office/drawing/2014/main" id="{A9AAEA69-A046-7D4D-4B66-F00CD7E417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25244" y="10575235"/>
              <a:ext cx="914400" cy="914400"/>
            </a:xfrm>
            <a:prstGeom prst="rect">
              <a:avLst/>
            </a:prstGeom>
          </p:spPr>
        </p:pic>
      </p:grpSp>
      <p:sp>
        <p:nvSpPr>
          <p:cNvPr id="49" name="Title 1">
            <a:extLst>
              <a:ext uri="{FF2B5EF4-FFF2-40B4-BE49-F238E27FC236}">
                <a16:creationId xmlns:a16="http://schemas.microsoft.com/office/drawing/2014/main" id="{FED929A5-762B-6B5D-4F20-17756807E692}"/>
              </a:ext>
            </a:extLst>
          </p:cNvPr>
          <p:cNvSpPr txBox="1">
            <a:spLocks/>
          </p:cNvSpPr>
          <p:nvPr/>
        </p:nvSpPr>
        <p:spPr>
          <a:xfrm>
            <a:off x="18820648" y="2105889"/>
            <a:ext cx="3011412" cy="13062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8600" kern="0" dirty="0">
                <a:solidFill>
                  <a:schemeClr val="tx1"/>
                </a:solidFill>
              </a:rPr>
              <a:t>AI+</a:t>
            </a:r>
          </a:p>
        </p:txBody>
      </p:sp>
      <p:grpSp>
        <p:nvGrpSpPr>
          <p:cNvPr id="31" name="Group 30">
            <a:extLst>
              <a:ext uri="{FF2B5EF4-FFF2-40B4-BE49-F238E27FC236}">
                <a16:creationId xmlns:a16="http://schemas.microsoft.com/office/drawing/2014/main" id="{1827E056-FDBB-B84D-7D5D-AB89B481C6AD}"/>
              </a:ext>
            </a:extLst>
          </p:cNvPr>
          <p:cNvGrpSpPr/>
          <p:nvPr/>
        </p:nvGrpSpPr>
        <p:grpSpPr>
          <a:xfrm>
            <a:off x="5260942" y="8189843"/>
            <a:ext cx="9142413" cy="1610139"/>
            <a:chOff x="5600529" y="8169965"/>
            <a:chExt cx="9142413" cy="1610139"/>
          </a:xfrm>
        </p:grpSpPr>
        <p:sp>
          <p:nvSpPr>
            <p:cNvPr id="52" name="TextBox 51">
              <a:extLst>
                <a:ext uri="{FF2B5EF4-FFF2-40B4-BE49-F238E27FC236}">
                  <a16:creationId xmlns:a16="http://schemas.microsoft.com/office/drawing/2014/main" id="{9B576E05-DBD6-BD13-97B8-A8073AA1DC2F}"/>
                </a:ext>
              </a:extLst>
            </p:cNvPr>
            <p:cNvSpPr txBox="1"/>
            <p:nvPr/>
          </p:nvSpPr>
          <p:spPr>
            <a:xfrm>
              <a:off x="7026165" y="8169965"/>
              <a:ext cx="7716777" cy="1610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chorCtr="0">
              <a:noAutofit/>
            </a:bodyPr>
            <a:lstStyle/>
            <a:p>
              <a:pPr algn="l" defTabSz="2438400">
                <a:spcBef>
                  <a:spcPts val="2900"/>
                </a:spcBef>
                <a:buSzPct val="100000"/>
              </a:pPr>
              <a:r>
                <a:rPr lang="en-US" kern="0" dirty="0">
                  <a:solidFill>
                    <a:schemeClr val="bg1"/>
                  </a:solidFill>
                  <a:ea typeface="+mj-ea"/>
                  <a:cs typeface="+mj-cs"/>
                  <a:sym typeface="IBM Plex Sans Light"/>
                </a:rPr>
                <a:t>Add AI to your applications</a:t>
              </a:r>
            </a:p>
          </p:txBody>
        </p:sp>
        <p:pic>
          <p:nvPicPr>
            <p:cNvPr id="53" name="Graphic 52">
              <a:extLst>
                <a:ext uri="{FF2B5EF4-FFF2-40B4-BE49-F238E27FC236}">
                  <a16:creationId xmlns:a16="http://schemas.microsoft.com/office/drawing/2014/main" id="{68B233B2-0C55-89A1-F521-91F538B087C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600529" y="8517834"/>
              <a:ext cx="914400" cy="914400"/>
            </a:xfrm>
            <a:prstGeom prst="rect">
              <a:avLst/>
            </a:prstGeom>
          </p:spPr>
        </p:pic>
      </p:grpSp>
      <p:grpSp>
        <p:nvGrpSpPr>
          <p:cNvPr id="33" name="Group 32">
            <a:extLst>
              <a:ext uri="{FF2B5EF4-FFF2-40B4-BE49-F238E27FC236}">
                <a16:creationId xmlns:a16="http://schemas.microsoft.com/office/drawing/2014/main" id="{90BDBC1D-AC6F-0D8A-1641-BC487661866B}"/>
              </a:ext>
            </a:extLst>
          </p:cNvPr>
          <p:cNvGrpSpPr/>
          <p:nvPr/>
        </p:nvGrpSpPr>
        <p:grpSpPr>
          <a:xfrm>
            <a:off x="7199818" y="4035287"/>
            <a:ext cx="9142413" cy="1630017"/>
            <a:chOff x="8351099" y="4015409"/>
            <a:chExt cx="9142413" cy="1630017"/>
          </a:xfrm>
        </p:grpSpPr>
        <p:sp>
          <p:nvSpPr>
            <p:cNvPr id="59" name="TextBox 58">
              <a:extLst>
                <a:ext uri="{FF2B5EF4-FFF2-40B4-BE49-F238E27FC236}">
                  <a16:creationId xmlns:a16="http://schemas.microsoft.com/office/drawing/2014/main" id="{A34DD7D6-D57C-4F22-BFAE-455F8BE7B507}"/>
                </a:ext>
              </a:extLst>
            </p:cNvPr>
            <p:cNvSpPr txBox="1"/>
            <p:nvPr/>
          </p:nvSpPr>
          <p:spPr>
            <a:xfrm>
              <a:off x="9776735" y="4015409"/>
              <a:ext cx="7716777" cy="1630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chorCtr="0">
              <a:noAutofit/>
            </a:bodyPr>
            <a:lstStyle/>
            <a:p>
              <a:pPr algn="l" defTabSz="2438400">
                <a:spcBef>
                  <a:spcPts val="2900"/>
                </a:spcBef>
                <a:buSzPct val="100000"/>
              </a:pPr>
              <a:r>
                <a:rPr lang="en-US" kern="0" dirty="0">
                  <a:solidFill>
                    <a:schemeClr val="bg1"/>
                  </a:solidFill>
                  <a:ea typeface="+mj-ea"/>
                  <a:cs typeface="+mj-cs"/>
                  <a:sym typeface="IBM Plex Sans Light"/>
                </a:rPr>
                <a:t>Replace your workflows</a:t>
              </a:r>
            </a:p>
          </p:txBody>
        </p:sp>
        <p:pic>
          <p:nvPicPr>
            <p:cNvPr id="60" name="Graphic 59">
              <a:extLst>
                <a:ext uri="{FF2B5EF4-FFF2-40B4-BE49-F238E27FC236}">
                  <a16:creationId xmlns:a16="http://schemas.microsoft.com/office/drawing/2014/main" id="{37D712C2-9B73-7BFF-C99B-6C702458FCC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8351099" y="4373217"/>
              <a:ext cx="914400" cy="914400"/>
            </a:xfrm>
            <a:prstGeom prst="rect">
              <a:avLst/>
            </a:prstGeom>
          </p:spPr>
        </p:pic>
      </p:grpSp>
      <p:grpSp>
        <p:nvGrpSpPr>
          <p:cNvPr id="32" name="Group 31">
            <a:extLst>
              <a:ext uri="{FF2B5EF4-FFF2-40B4-BE49-F238E27FC236}">
                <a16:creationId xmlns:a16="http://schemas.microsoft.com/office/drawing/2014/main" id="{60D53260-174A-47AF-A03D-C1A067BF6A73}"/>
              </a:ext>
            </a:extLst>
          </p:cNvPr>
          <p:cNvGrpSpPr/>
          <p:nvPr/>
        </p:nvGrpSpPr>
        <p:grpSpPr>
          <a:xfrm>
            <a:off x="6230380" y="6122505"/>
            <a:ext cx="9142413" cy="1610138"/>
            <a:chOff x="6975814" y="6102627"/>
            <a:chExt cx="9142413" cy="1610138"/>
          </a:xfrm>
        </p:grpSpPr>
        <p:sp>
          <p:nvSpPr>
            <p:cNvPr id="63" name="TextBox 62">
              <a:extLst>
                <a:ext uri="{FF2B5EF4-FFF2-40B4-BE49-F238E27FC236}">
                  <a16:creationId xmlns:a16="http://schemas.microsoft.com/office/drawing/2014/main" id="{2D5BCB63-B1AE-4F4A-E228-5A0ED95C5E2B}"/>
                </a:ext>
              </a:extLst>
            </p:cNvPr>
            <p:cNvSpPr txBox="1"/>
            <p:nvPr/>
          </p:nvSpPr>
          <p:spPr>
            <a:xfrm>
              <a:off x="8401450" y="6102627"/>
              <a:ext cx="7716777" cy="16101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chorCtr="0">
              <a:noAutofit/>
            </a:bodyPr>
            <a:lstStyle/>
            <a:p>
              <a:pPr algn="l" defTabSz="2438400">
                <a:spcBef>
                  <a:spcPts val="2900"/>
                </a:spcBef>
                <a:buSzPct val="100000"/>
              </a:pPr>
              <a:r>
                <a:rPr lang="en-US" kern="0" dirty="0">
                  <a:solidFill>
                    <a:schemeClr val="bg1"/>
                  </a:solidFill>
                  <a:ea typeface="+mj-ea"/>
                  <a:cs typeface="+mj-cs"/>
                  <a:sym typeface="IBM Plex Sans Light"/>
                </a:rPr>
                <a:t>Automate your workflows</a:t>
              </a:r>
            </a:p>
          </p:txBody>
        </p:sp>
        <p:pic>
          <p:nvPicPr>
            <p:cNvPr id="64" name="Graphic 63">
              <a:extLst>
                <a:ext uri="{FF2B5EF4-FFF2-40B4-BE49-F238E27FC236}">
                  <a16:creationId xmlns:a16="http://schemas.microsoft.com/office/drawing/2014/main" id="{2DF27860-F28E-7D5F-DF0F-BD4146DAF0AD}"/>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6975814" y="6450496"/>
              <a:ext cx="914400" cy="914400"/>
            </a:xfrm>
            <a:prstGeom prst="rect">
              <a:avLst/>
            </a:prstGeom>
          </p:spPr>
        </p:pic>
      </p:grpSp>
      <p:grpSp>
        <p:nvGrpSpPr>
          <p:cNvPr id="34" name="Group 33">
            <a:extLst>
              <a:ext uri="{FF2B5EF4-FFF2-40B4-BE49-F238E27FC236}">
                <a16:creationId xmlns:a16="http://schemas.microsoft.com/office/drawing/2014/main" id="{28F8CFFC-12B4-9A3C-B154-1743E1C36FF7}"/>
              </a:ext>
            </a:extLst>
          </p:cNvPr>
          <p:cNvGrpSpPr/>
          <p:nvPr/>
        </p:nvGrpSpPr>
        <p:grpSpPr>
          <a:xfrm>
            <a:off x="8169256" y="1967949"/>
            <a:ext cx="9142413" cy="1630016"/>
            <a:chOff x="9726384" y="1948071"/>
            <a:chExt cx="9142413" cy="1630016"/>
          </a:xfrm>
        </p:grpSpPr>
        <p:sp>
          <p:nvSpPr>
            <p:cNvPr id="67" name="TextBox 66">
              <a:extLst>
                <a:ext uri="{FF2B5EF4-FFF2-40B4-BE49-F238E27FC236}">
                  <a16:creationId xmlns:a16="http://schemas.microsoft.com/office/drawing/2014/main" id="{074D0BA1-CBA3-FA13-8BD4-1547D71D0AE1}"/>
                </a:ext>
              </a:extLst>
            </p:cNvPr>
            <p:cNvSpPr txBox="1"/>
            <p:nvPr/>
          </p:nvSpPr>
          <p:spPr>
            <a:xfrm>
              <a:off x="11152020" y="1948071"/>
              <a:ext cx="7716777" cy="16300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chorCtr="0">
              <a:noAutofit/>
            </a:bodyPr>
            <a:lstStyle/>
            <a:p>
              <a:pPr algn="l" defTabSz="2438400">
                <a:spcBef>
                  <a:spcPts val="2900"/>
                </a:spcBef>
                <a:buSzPct val="100000"/>
              </a:pPr>
              <a:r>
                <a:rPr lang="en-US" kern="0" dirty="0">
                  <a:solidFill>
                    <a:schemeClr val="bg1"/>
                  </a:solidFill>
                  <a:ea typeface="+mj-ea"/>
                  <a:cs typeface="+mj-cs"/>
                  <a:sym typeface="IBM Plex Sans Light"/>
                </a:rPr>
                <a:t>AI does the work</a:t>
              </a:r>
            </a:p>
          </p:txBody>
        </p:sp>
        <p:pic>
          <p:nvPicPr>
            <p:cNvPr id="68" name="Graphic 67">
              <a:extLst>
                <a:ext uri="{FF2B5EF4-FFF2-40B4-BE49-F238E27FC236}">
                  <a16:creationId xmlns:a16="http://schemas.microsoft.com/office/drawing/2014/main" id="{15BB4C5A-1756-1D15-6650-F2878EECFF56}"/>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9726384" y="2305879"/>
              <a:ext cx="914400" cy="914400"/>
            </a:xfrm>
            <a:prstGeom prst="rect">
              <a:avLst/>
            </a:prstGeom>
          </p:spPr>
        </p:pic>
      </p:grpSp>
    </p:spTree>
    <p:extLst>
      <p:ext uri="{BB962C8B-B14F-4D97-AF65-F5344CB8AC3E}">
        <p14:creationId xmlns:p14="http://schemas.microsoft.com/office/powerpoint/2010/main" val="60277348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BCA8FF-AC2B-FD91-4C66-737851D61D30}"/>
              </a:ext>
            </a:extLst>
          </p:cNvPr>
          <p:cNvSpPr txBox="1">
            <a:spLocks/>
          </p:cNvSpPr>
          <p:nvPr/>
        </p:nvSpPr>
        <p:spPr>
          <a:xfrm>
            <a:off x="576072" y="600786"/>
            <a:ext cx="5171585" cy="2142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6400" kern="0" dirty="0">
                <a:latin typeface="IBM Plex Sans Light" panose="020B0403050203000203" pitchFamily="34" charset="0"/>
              </a:rPr>
              <a:t>Introducing…</a:t>
            </a:r>
          </a:p>
        </p:txBody>
      </p:sp>
      <p:sp>
        <p:nvSpPr>
          <p:cNvPr id="6" name="Text Placeholder 2">
            <a:extLst>
              <a:ext uri="{FF2B5EF4-FFF2-40B4-BE49-F238E27FC236}">
                <a16:creationId xmlns:a16="http://schemas.microsoft.com/office/drawing/2014/main" id="{A6B5C8BF-FDAA-C3CA-8622-DF70474E4803}"/>
              </a:ext>
            </a:extLst>
          </p:cNvPr>
          <p:cNvSpPr txBox="1">
            <a:spLocks/>
          </p:cNvSpPr>
          <p:nvPr/>
        </p:nvSpPr>
        <p:spPr>
          <a:xfrm>
            <a:off x="3175" y="5645228"/>
            <a:ext cx="24384000" cy="2425544"/>
          </a:xfrm>
          <a:prstGeom prst="rect">
            <a:avLst/>
          </a:prstGeom>
        </p:spPr>
        <p:txBody>
          <a:bodyPr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13000" b="1" kern="0" dirty="0">
                <a:latin typeface="IBM Plex Sans SemiBold" panose="020B0503050203000203" pitchFamily="34" charset="0"/>
              </a:rPr>
              <a:t>watson</a:t>
            </a:r>
            <a:r>
              <a:rPr lang="en-US" sz="13000" b="1" kern="0" dirty="0">
                <a:solidFill>
                  <a:srgbClr val="0F62FE"/>
                </a:solidFill>
                <a:latin typeface="IBM Plex Sans SemiBold" panose="020B0503050203000203" pitchFamily="34" charset="0"/>
              </a:rPr>
              <a:t>x</a:t>
            </a:r>
          </a:p>
        </p:txBody>
      </p:sp>
    </p:spTree>
    <p:extLst>
      <p:ext uri="{BB962C8B-B14F-4D97-AF65-F5344CB8AC3E}">
        <p14:creationId xmlns:p14="http://schemas.microsoft.com/office/powerpoint/2010/main" val="196851803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7E3780-51EA-2F5C-48B6-5E154575260F}"/>
              </a:ext>
            </a:extLst>
          </p:cNvPr>
          <p:cNvSpPr>
            <a:spLocks noGrp="1"/>
          </p:cNvSpPr>
          <p:nvPr>
            <p:ph type="body" sz="quarter" idx="4294967295"/>
          </p:nvPr>
        </p:nvSpPr>
        <p:spPr>
          <a:xfrm>
            <a:off x="3175" y="4397375"/>
            <a:ext cx="24384000" cy="4921250"/>
          </a:xfrm>
        </p:spPr>
        <p:txBody>
          <a:bodyPr anchor="ctr"/>
          <a:lstStyle/>
          <a:p>
            <a:pPr algn="ctr"/>
            <a:r>
              <a:rPr lang="en-US" sz="8600" dirty="0"/>
              <a:t>Put AI to work with </a:t>
            </a:r>
            <a:r>
              <a:rPr lang="en-US" sz="8600" b="1" dirty="0">
                <a:latin typeface="IBM Plex Sans SemiBold" panose="020B0503050203000203" pitchFamily="34" charset="0"/>
              </a:rPr>
              <a:t>watson</a:t>
            </a:r>
            <a:r>
              <a:rPr lang="en-US" sz="8600" b="1" dirty="0">
                <a:solidFill>
                  <a:srgbClr val="0F62FE"/>
                </a:solidFill>
                <a:latin typeface="IBM Plex Sans SemiBold" panose="020B0503050203000203" pitchFamily="34" charset="0"/>
              </a:rPr>
              <a:t>x</a:t>
            </a:r>
            <a:r>
              <a:rPr lang="en-US" sz="8600" dirty="0"/>
              <a:t>.</a:t>
            </a:r>
          </a:p>
          <a:p>
            <a:pPr algn="ctr"/>
            <a:endParaRPr lang="en-US" sz="6400" dirty="0"/>
          </a:p>
          <a:p>
            <a:pPr algn="ctr">
              <a:spcAft>
                <a:spcPts val="1600"/>
              </a:spcAft>
            </a:pPr>
            <a:r>
              <a:rPr lang="en-US" sz="5400" dirty="0"/>
              <a:t>Scale and accelerate the impact of AI with trusted data.</a:t>
            </a:r>
          </a:p>
          <a:p>
            <a:pPr algn="ctr"/>
            <a:r>
              <a:rPr lang="en-US" sz="4400" dirty="0">
                <a:solidFill>
                  <a:schemeClr val="bg1">
                    <a:lumMod val="50000"/>
                  </a:schemeClr>
                </a:solidFill>
              </a:rPr>
              <a:t>Train, tune and deploy AI across your business, </a:t>
            </a:r>
          </a:p>
          <a:p>
            <a:pPr algn="ctr"/>
            <a:r>
              <a:rPr lang="en-US" sz="4400" dirty="0">
                <a:solidFill>
                  <a:schemeClr val="bg1">
                    <a:lumMod val="50000"/>
                  </a:schemeClr>
                </a:solidFill>
              </a:rPr>
              <a:t>leveraging critical, trusted data wherever it resides.</a:t>
            </a:r>
          </a:p>
        </p:txBody>
      </p:sp>
    </p:spTree>
    <p:extLst>
      <p:ext uri="{BB962C8B-B14F-4D97-AF65-F5344CB8AC3E}">
        <p14:creationId xmlns:p14="http://schemas.microsoft.com/office/powerpoint/2010/main" val="358429561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DA90F-9984-CF21-29C3-0EEFA6D2BE7A}"/>
              </a:ext>
            </a:extLst>
          </p:cNvPr>
          <p:cNvSpPr>
            <a:spLocks noGrp="1"/>
          </p:cNvSpPr>
          <p:nvPr>
            <p:ph type="title"/>
          </p:nvPr>
        </p:nvSpPr>
        <p:spPr>
          <a:xfrm>
            <a:off x="568325" y="2571750"/>
            <a:ext cx="4949825" cy="8572499"/>
          </a:xfrm>
        </p:spPr>
        <p:txBody>
          <a:bodyPr/>
          <a:lstStyle/>
          <a:p>
            <a:pPr>
              <a:spcBef>
                <a:spcPts val="600"/>
              </a:spcBef>
            </a:pPr>
            <a:r>
              <a:rPr lang="en-US" sz="6600" b="1" dirty="0">
                <a:latin typeface="IBM Plex Sans SemiBold" panose="020B0503050203000203" pitchFamily="34" charset="0"/>
              </a:rPr>
              <a:t>watson</a:t>
            </a:r>
            <a:r>
              <a:rPr lang="en-US" sz="6600" b="1" dirty="0">
                <a:solidFill>
                  <a:srgbClr val="0F62FE"/>
                </a:solidFill>
                <a:latin typeface="IBM Plex Sans SemiBold" panose="020B0503050203000203" pitchFamily="34" charset="0"/>
              </a:rPr>
              <a:t>x</a:t>
            </a:r>
            <a:br>
              <a:rPr lang="en-US" b="1" dirty="0">
                <a:solidFill>
                  <a:schemeClr val="accent1">
                    <a:lumMod val="60000"/>
                    <a:lumOff val="40000"/>
                  </a:schemeClr>
                </a:solidFill>
                <a:latin typeface="IBM Plex Sans SemiBold" panose="020B0503050203000203" pitchFamily="34" charset="0"/>
              </a:rPr>
            </a:br>
            <a:br>
              <a:rPr lang="en-US" b="1" dirty="0">
                <a:solidFill>
                  <a:schemeClr val="accent1">
                    <a:lumMod val="60000"/>
                    <a:lumOff val="40000"/>
                  </a:schemeClr>
                </a:solidFill>
                <a:latin typeface="IBM Plex Sans SemiBold" panose="020B0503050203000203" pitchFamily="34" charset="0"/>
              </a:rPr>
            </a:br>
            <a:r>
              <a:rPr lang="en-US" sz="4400" dirty="0"/>
              <a:t>Scale and </a:t>
            </a:r>
            <a:br>
              <a:rPr lang="en-US" sz="4400" dirty="0"/>
            </a:br>
            <a:r>
              <a:rPr lang="en-US" sz="4400" dirty="0"/>
              <a:t>accelerate the </a:t>
            </a:r>
            <a:br>
              <a:rPr lang="en-US" sz="4400" dirty="0"/>
            </a:br>
            <a:r>
              <a:rPr lang="en-US" sz="4400" dirty="0"/>
              <a:t>impact of AI with trusted data.</a:t>
            </a:r>
            <a:br>
              <a:rPr lang="en-US" sz="4400" dirty="0"/>
            </a:br>
            <a:br>
              <a:rPr lang="en-US" sz="4400" dirty="0"/>
            </a:br>
            <a:endParaRPr lang="en-US" sz="3200" dirty="0"/>
          </a:p>
        </p:txBody>
      </p:sp>
      <p:sp>
        <p:nvSpPr>
          <p:cNvPr id="3" name="Text Placeholder 2">
            <a:extLst>
              <a:ext uri="{FF2B5EF4-FFF2-40B4-BE49-F238E27FC236}">
                <a16:creationId xmlns:a16="http://schemas.microsoft.com/office/drawing/2014/main" id="{8AA4982A-045A-5B77-2BC2-0F9C6763F1B9}"/>
              </a:ext>
            </a:extLst>
          </p:cNvPr>
          <p:cNvSpPr>
            <a:spLocks noGrp="1"/>
          </p:cNvSpPr>
          <p:nvPr>
            <p:ph type="body" sz="quarter" idx="12"/>
          </p:nvPr>
        </p:nvSpPr>
        <p:spPr>
          <a:xfrm>
            <a:off x="6667501" y="3429000"/>
            <a:ext cx="4517950" cy="8572500"/>
          </a:xfrm>
        </p:spPr>
        <p:txBody>
          <a:bodyPr/>
          <a:lstStyle/>
          <a:p>
            <a:r>
              <a:rPr lang="en-US" sz="2400" dirty="0">
                <a:solidFill>
                  <a:srgbClr val="000000"/>
                </a:solidFill>
                <a:latin typeface="IBM Plex Sans Light" panose="020B0403050203000203" pitchFamily="34" charset="0"/>
                <a:ea typeface="IBM Plex Sans Light" panose="020B0403050203000203" pitchFamily="34" charset="0"/>
                <a:cs typeface="IBM Plex Sans Light" panose="020B0403050203000203" pitchFamily="34" charset="0"/>
              </a:rPr>
              <a:t>A </a:t>
            </a:r>
            <a:r>
              <a:rPr lang="en-US" sz="2400" dirty="0">
                <a:solidFill>
                  <a:srgbClr val="000000"/>
                </a:solidFill>
                <a:effectLst/>
                <a:latin typeface="IBM Plex Sans Light" panose="020B0403050203000203" pitchFamily="34" charset="0"/>
                <a:ea typeface="IBM Plex Sans Light" panose="020B0403050203000203" pitchFamily="34" charset="0"/>
                <a:cs typeface="IBM Plex Sans Light" panose="020B0403050203000203" pitchFamily="34" charset="0"/>
              </a:rPr>
              <a:t>next generation enterprise studio for AI builders to train, validate, tune, and deploy both traditional machine learning and new generative AI capabilities powered by foundation models. </a:t>
            </a:r>
            <a:r>
              <a:rPr lang="en-US" sz="2400" dirty="0">
                <a:latin typeface="IBM Plex Sans Light" panose="020B0403050203000203" pitchFamily="34" charset="0"/>
                <a:ea typeface="IBM Plex Sans" charset="0"/>
                <a:cs typeface="IBM Plex Sans" charset="0"/>
              </a:rPr>
              <a:t>It enables you to build AI applications in a fraction of the time with a fraction of the data.</a:t>
            </a:r>
          </a:p>
          <a:p>
            <a:endParaRPr lang="en-US" sz="2400" dirty="0"/>
          </a:p>
        </p:txBody>
      </p:sp>
      <p:sp>
        <p:nvSpPr>
          <p:cNvPr id="4" name="Text Placeholder 3">
            <a:extLst>
              <a:ext uri="{FF2B5EF4-FFF2-40B4-BE49-F238E27FC236}">
                <a16:creationId xmlns:a16="http://schemas.microsoft.com/office/drawing/2014/main" id="{6858B625-2EBE-5717-F8C2-E879B513CD43}"/>
              </a:ext>
            </a:extLst>
          </p:cNvPr>
          <p:cNvSpPr>
            <a:spLocks noGrp="1"/>
          </p:cNvSpPr>
          <p:nvPr>
            <p:ph type="body" sz="quarter" idx="13"/>
          </p:nvPr>
        </p:nvSpPr>
        <p:spPr/>
        <p:txBody>
          <a:bodyPr/>
          <a:lstStyle/>
          <a:p>
            <a:r>
              <a:rPr lang="en-US" sz="2400" dirty="0">
                <a:latin typeface="IBM Plex Sans Light" panose="020B0403050203000203" pitchFamily="34" charset="0"/>
                <a:ea typeface="IBM Plex Sans" charset="0"/>
                <a:cs typeface="IBM Plex Sans" charset="0"/>
              </a:rPr>
              <a:t>Fit-for-purpose data store optimized for governed data and AI workloads, supported by querying, governance and open data formats to access </a:t>
            </a:r>
            <a:br>
              <a:rPr lang="en-US" sz="2400" dirty="0">
                <a:latin typeface="IBM Plex Sans Light" panose="020B0403050203000203" pitchFamily="34" charset="0"/>
                <a:ea typeface="IBM Plex Sans" charset="0"/>
                <a:cs typeface="IBM Plex Sans" charset="0"/>
              </a:rPr>
            </a:br>
            <a:r>
              <a:rPr lang="en-US" sz="2400" dirty="0">
                <a:latin typeface="IBM Plex Sans Light" panose="020B0403050203000203" pitchFamily="34" charset="0"/>
                <a:ea typeface="IBM Plex Sans" charset="0"/>
                <a:cs typeface="IBM Plex Sans" charset="0"/>
              </a:rPr>
              <a:t>and share data.</a:t>
            </a:r>
          </a:p>
        </p:txBody>
      </p:sp>
      <p:sp>
        <p:nvSpPr>
          <p:cNvPr id="5" name="Text Placeholder 4">
            <a:extLst>
              <a:ext uri="{FF2B5EF4-FFF2-40B4-BE49-F238E27FC236}">
                <a16:creationId xmlns:a16="http://schemas.microsoft.com/office/drawing/2014/main" id="{3719A63C-C39C-8EA3-CFA4-C7BE7E2AE724}"/>
              </a:ext>
            </a:extLst>
          </p:cNvPr>
          <p:cNvSpPr>
            <a:spLocks noGrp="1"/>
          </p:cNvSpPr>
          <p:nvPr>
            <p:ph type="body" sz="quarter" idx="14"/>
          </p:nvPr>
        </p:nvSpPr>
        <p:spPr/>
        <p:txBody>
          <a:bodyPr/>
          <a:lstStyle/>
          <a:p>
            <a:r>
              <a:rPr lang="en-US" sz="2400" dirty="0">
                <a:latin typeface="IBM Plex Sans Light" panose="020B0403050203000203" pitchFamily="34" charset="0"/>
              </a:rPr>
              <a:t>End-to-end toolkit encompassing both data and AI governance to enable responsible, transparent, </a:t>
            </a:r>
            <a:br>
              <a:rPr lang="en-US" sz="2400" dirty="0">
                <a:latin typeface="IBM Plex Sans Light" panose="020B0403050203000203" pitchFamily="34" charset="0"/>
              </a:rPr>
            </a:br>
            <a:r>
              <a:rPr lang="en-US" sz="2400" dirty="0">
                <a:latin typeface="IBM Plex Sans Light" panose="020B0403050203000203" pitchFamily="34" charset="0"/>
              </a:rPr>
              <a:t>and explainable AI workflows.</a:t>
            </a:r>
          </a:p>
          <a:p>
            <a:endParaRPr lang="en-US" sz="2400" dirty="0">
              <a:latin typeface="IBM Plex Sans Light" panose="020B0403050203000203" pitchFamily="34" charset="0"/>
            </a:endParaRPr>
          </a:p>
          <a:p>
            <a:endParaRPr lang="en-US" sz="2400" dirty="0">
              <a:latin typeface="IBM Plex Sans Light" panose="020B0403050203000203" pitchFamily="34" charset="0"/>
            </a:endParaRPr>
          </a:p>
        </p:txBody>
      </p:sp>
      <p:sp>
        <p:nvSpPr>
          <p:cNvPr id="6" name="Text Placeholder 5">
            <a:extLst>
              <a:ext uri="{FF2B5EF4-FFF2-40B4-BE49-F238E27FC236}">
                <a16:creationId xmlns:a16="http://schemas.microsoft.com/office/drawing/2014/main" id="{0919B406-6574-C5EA-1C4D-B59C8876F2FE}"/>
              </a:ext>
            </a:extLst>
          </p:cNvPr>
          <p:cNvSpPr>
            <a:spLocks noGrp="1"/>
          </p:cNvSpPr>
          <p:nvPr>
            <p:ph type="body" sz="quarter" idx="15"/>
          </p:nvPr>
        </p:nvSpPr>
        <p:spPr/>
        <p:txBody>
          <a:bodyPr/>
          <a:lstStyle/>
          <a:p>
            <a:pPr defTabSz="2438430"/>
            <a:r>
              <a:rPr lang="en-US" sz="4000" b="1" dirty="0">
                <a:latin typeface="IBM Plex Sans SemiBold" panose="020B0503050203000203" pitchFamily="34" charset="0"/>
              </a:rPr>
              <a:t>watson</a:t>
            </a:r>
            <a:r>
              <a:rPr lang="en-US" sz="4000" b="1" dirty="0">
                <a:solidFill>
                  <a:srgbClr val="0F62FE"/>
                </a:solidFill>
                <a:latin typeface="IBM Plex Sans SemiBold" panose="020B0503050203000203" pitchFamily="34" charset="0"/>
              </a:rPr>
              <a:t>x</a:t>
            </a:r>
            <a:r>
              <a:rPr lang="en-US" sz="4000" b="1" dirty="0">
                <a:latin typeface="IBM Plex Sans SemiBold" panose="020B0503050203000203" pitchFamily="34" charset="0"/>
              </a:rPr>
              <a:t>.ai</a:t>
            </a:r>
          </a:p>
          <a:p>
            <a:pPr>
              <a:spcBef>
                <a:spcPts val="1333"/>
              </a:spcBef>
            </a:pPr>
            <a:r>
              <a:rPr lang="en-US" dirty="0">
                <a:ea typeface="+mn-ea"/>
                <a:cs typeface="+mn-cs"/>
              </a:rPr>
              <a:t>Train, validate, tune </a:t>
            </a:r>
            <a:br>
              <a:rPr lang="en-US" dirty="0">
                <a:ea typeface="+mn-ea"/>
                <a:cs typeface="+mn-cs"/>
              </a:rPr>
            </a:br>
            <a:r>
              <a:rPr lang="en-US" dirty="0">
                <a:ea typeface="+mn-ea"/>
                <a:cs typeface="+mn-cs"/>
              </a:rPr>
              <a:t>and deploy AI models</a:t>
            </a:r>
          </a:p>
        </p:txBody>
      </p:sp>
      <p:sp>
        <p:nvSpPr>
          <p:cNvPr id="7" name="Text Placeholder 6">
            <a:extLst>
              <a:ext uri="{FF2B5EF4-FFF2-40B4-BE49-F238E27FC236}">
                <a16:creationId xmlns:a16="http://schemas.microsoft.com/office/drawing/2014/main" id="{6E70416C-F9E5-1E4D-8E9B-4ED03CAAAA65}"/>
              </a:ext>
            </a:extLst>
          </p:cNvPr>
          <p:cNvSpPr>
            <a:spLocks noGrp="1"/>
          </p:cNvSpPr>
          <p:nvPr>
            <p:ph type="body" sz="quarter" idx="16"/>
          </p:nvPr>
        </p:nvSpPr>
        <p:spPr/>
        <p:txBody>
          <a:bodyPr/>
          <a:lstStyle/>
          <a:p>
            <a:pPr defTabSz="2438430"/>
            <a:r>
              <a:rPr lang="en-US" sz="4000" b="1" dirty="0">
                <a:latin typeface="IBM Plex Sans SemiBold" panose="020B0503050203000203" pitchFamily="34" charset="0"/>
              </a:rPr>
              <a:t>watson</a:t>
            </a:r>
            <a:r>
              <a:rPr lang="en-US" sz="4000" b="1" dirty="0">
                <a:solidFill>
                  <a:srgbClr val="0F62FE"/>
                </a:solidFill>
                <a:latin typeface="IBM Plex Sans SemiBold" panose="020B0503050203000203" pitchFamily="34" charset="0"/>
              </a:rPr>
              <a:t>x</a:t>
            </a:r>
            <a:r>
              <a:rPr lang="en-US" sz="4000" b="1" dirty="0">
                <a:latin typeface="IBM Plex Sans SemiBold" panose="020B0503050203000203" pitchFamily="34" charset="0"/>
              </a:rPr>
              <a:t>.</a:t>
            </a:r>
            <a:r>
              <a:rPr lang="en-US" sz="4000" b="1" kern="0" dirty="0">
                <a:latin typeface="IBM Plex Sans SemiBold" panose="020B0503050203000203" pitchFamily="34" charset="0"/>
              </a:rPr>
              <a:t>data</a:t>
            </a:r>
          </a:p>
          <a:p>
            <a:pPr>
              <a:spcBef>
                <a:spcPts val="1333"/>
              </a:spcBef>
            </a:pPr>
            <a:r>
              <a:rPr lang="en-US" sz="2800" dirty="0">
                <a:ea typeface="+mn-ea"/>
                <a:cs typeface="+mn-cs"/>
              </a:rPr>
              <a:t>Scale AI workloads, for </a:t>
            </a:r>
            <a:br>
              <a:rPr lang="en-US" sz="2800" dirty="0">
                <a:ea typeface="+mn-ea"/>
                <a:cs typeface="+mn-cs"/>
              </a:rPr>
            </a:br>
            <a:r>
              <a:rPr lang="en-US" sz="2800" dirty="0">
                <a:ea typeface="+mn-ea"/>
                <a:cs typeface="+mn-cs"/>
              </a:rPr>
              <a:t>all your data, anywhere</a:t>
            </a:r>
          </a:p>
        </p:txBody>
      </p:sp>
      <p:sp>
        <p:nvSpPr>
          <p:cNvPr id="8" name="Text Placeholder 7">
            <a:extLst>
              <a:ext uri="{FF2B5EF4-FFF2-40B4-BE49-F238E27FC236}">
                <a16:creationId xmlns:a16="http://schemas.microsoft.com/office/drawing/2014/main" id="{59456179-F3FC-BEFD-D9BF-5F1F78A04A1F}"/>
              </a:ext>
            </a:extLst>
          </p:cNvPr>
          <p:cNvSpPr>
            <a:spLocks noGrp="1"/>
          </p:cNvSpPr>
          <p:nvPr>
            <p:ph type="body" sz="quarter" idx="17"/>
          </p:nvPr>
        </p:nvSpPr>
        <p:spPr/>
        <p:txBody>
          <a:bodyPr/>
          <a:lstStyle/>
          <a:p>
            <a:pPr defTabSz="2438430"/>
            <a:r>
              <a:rPr lang="en-US" sz="4000" b="1" dirty="0">
                <a:latin typeface="IBM Plex Sans SemiBold" panose="020B0503050203000203" pitchFamily="34" charset="0"/>
              </a:rPr>
              <a:t>watson</a:t>
            </a:r>
            <a:r>
              <a:rPr lang="en-US" sz="4000" b="1" dirty="0">
                <a:solidFill>
                  <a:srgbClr val="0F62FE"/>
                </a:solidFill>
                <a:latin typeface="IBM Plex Sans SemiBold" panose="020B0503050203000203" pitchFamily="34" charset="0"/>
              </a:rPr>
              <a:t>x</a:t>
            </a:r>
            <a:r>
              <a:rPr lang="en-US" sz="4000" b="1" dirty="0">
                <a:latin typeface="IBM Plex Sans SemiBold" panose="020B0503050203000203" pitchFamily="34" charset="0"/>
              </a:rPr>
              <a:t>.</a:t>
            </a:r>
            <a:r>
              <a:rPr lang="en-US" sz="4000" b="1" kern="0" dirty="0">
                <a:latin typeface="IBM Plex Sans SemiBold" panose="020B0503050203000203" pitchFamily="34" charset="0"/>
              </a:rPr>
              <a:t>governance</a:t>
            </a:r>
          </a:p>
          <a:p>
            <a:pPr>
              <a:spcBef>
                <a:spcPts val="1333"/>
              </a:spcBef>
            </a:pPr>
            <a:r>
              <a:rPr lang="en-US" sz="2800" dirty="0">
                <a:ea typeface="+mn-ea"/>
                <a:cs typeface="+mn-cs"/>
              </a:rPr>
              <a:t>Enable responsible, transparent and explainable </a:t>
            </a:r>
          </a:p>
          <a:p>
            <a:r>
              <a:rPr lang="en-US" dirty="0">
                <a:ea typeface="+mn-ea"/>
                <a:cs typeface="+mn-cs"/>
              </a:rPr>
              <a:t>d</a:t>
            </a:r>
            <a:r>
              <a:rPr lang="en-US" sz="2800" dirty="0">
                <a:ea typeface="+mn-ea"/>
                <a:cs typeface="+mn-cs"/>
              </a:rPr>
              <a:t>ata and AI workflows</a:t>
            </a:r>
          </a:p>
        </p:txBody>
      </p:sp>
      <p:sp>
        <p:nvSpPr>
          <p:cNvPr id="10" name="Title 1">
            <a:extLst>
              <a:ext uri="{FF2B5EF4-FFF2-40B4-BE49-F238E27FC236}">
                <a16:creationId xmlns:a16="http://schemas.microsoft.com/office/drawing/2014/main" id="{40D4E08E-1B4A-7E60-296A-81566E8F2432}"/>
              </a:ext>
            </a:extLst>
          </p:cNvPr>
          <p:cNvSpPr txBox="1">
            <a:spLocks/>
          </p:cNvSpPr>
          <p:nvPr/>
        </p:nvSpPr>
        <p:spPr>
          <a:xfrm>
            <a:off x="576072" y="600786"/>
            <a:ext cx="5171585" cy="2142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4400" kern="0" dirty="0">
                <a:latin typeface="IBM Plex Sans Light" panose="020B0403050203000203" pitchFamily="34" charset="0"/>
              </a:rPr>
              <a:t>The platform</a:t>
            </a:r>
            <a:br>
              <a:rPr lang="en-US" sz="4400" kern="0" dirty="0">
                <a:latin typeface="IBM Plex Sans Light" panose="020B0403050203000203" pitchFamily="34" charset="0"/>
              </a:rPr>
            </a:br>
            <a:r>
              <a:rPr lang="en-US" sz="4400" kern="0" dirty="0">
                <a:latin typeface="IBM Plex Sans Light" panose="020B0403050203000203" pitchFamily="34" charset="0"/>
              </a:rPr>
              <a:t>for AI and data</a:t>
            </a:r>
          </a:p>
        </p:txBody>
      </p:sp>
    </p:spTree>
    <p:extLst>
      <p:ext uri="{BB962C8B-B14F-4D97-AF65-F5344CB8AC3E}">
        <p14:creationId xmlns:p14="http://schemas.microsoft.com/office/powerpoint/2010/main" val="381982634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1D0B82F8-9291-2209-B8A5-F2AFDDB42320}"/>
              </a:ext>
            </a:extLst>
          </p:cNvPr>
          <p:cNvSpPr txBox="1">
            <a:spLocks/>
          </p:cNvSpPr>
          <p:nvPr/>
        </p:nvSpPr>
        <p:spPr>
          <a:xfrm>
            <a:off x="13623830" y="5734261"/>
            <a:ext cx="7196752" cy="1950720"/>
          </a:xfrm>
          <a:prstGeom prst="rect">
            <a:avLst/>
          </a:prstGeom>
          <a:solidFill>
            <a:schemeClr val="tx1">
              <a:lumMod val="50000"/>
              <a:lumOff val="50000"/>
            </a:schemeClr>
          </a:solidFill>
          <a:ln>
            <a:noFill/>
          </a:ln>
        </p:spPr>
        <p:txBody>
          <a:bodyPr vert="horz" lIns="329056" tIns="164528" rIns="329056" bIns="164528" rtlCol="0" anchor="ctr">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1645439">
              <a:spcBef>
                <a:spcPts val="0"/>
              </a:spcBef>
              <a:defRPr/>
            </a:pPr>
            <a:endParaRPr lang="en-US" sz="3200" b="1" dirty="0">
              <a:solidFill>
                <a:srgbClr val="FFFFFF"/>
              </a:solidFill>
              <a:latin typeface="IBM Plex Sans Regular"/>
            </a:endParaRPr>
          </a:p>
        </p:txBody>
      </p:sp>
      <p:graphicFrame>
        <p:nvGraphicFramePr>
          <p:cNvPr id="9" name="Object 8" hidden="1">
            <a:extLst>
              <a:ext uri="{FF2B5EF4-FFF2-40B4-BE49-F238E27FC236}">
                <a16:creationId xmlns:a16="http://schemas.microsoft.com/office/drawing/2014/main" id="{2D031A3C-6B1A-064A-957D-0A704A32C742}"/>
              </a:ext>
            </a:extLst>
          </p:cNvPr>
          <p:cNvGraphicFramePr>
            <a:graphicFrameLocks noChangeAspect="1"/>
          </p:cNvGraphicFramePr>
          <p:nvPr>
            <p:custDataLst>
              <p:tags r:id="rId1"/>
            </p:custDataLst>
          </p:nvPr>
        </p:nvGraphicFramePr>
        <p:xfrm>
          <a:off x="7410" y="5128"/>
          <a:ext cx="3272" cy="4235"/>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9" name="Object 8" hidden="1">
                        <a:extLst>
                          <a:ext uri="{FF2B5EF4-FFF2-40B4-BE49-F238E27FC236}">
                            <a16:creationId xmlns:a16="http://schemas.microsoft.com/office/drawing/2014/main" id="{2D031A3C-6B1A-064A-957D-0A704A32C742}"/>
                          </a:ext>
                        </a:extLst>
                      </p:cNvPr>
                      <p:cNvPicPr/>
                      <p:nvPr/>
                    </p:nvPicPr>
                    <p:blipFill>
                      <a:blip r:embed="rId5"/>
                      <a:stretch>
                        <a:fillRect/>
                      </a:stretch>
                    </p:blipFill>
                    <p:spPr>
                      <a:xfrm>
                        <a:off x="7410" y="5128"/>
                        <a:ext cx="3272" cy="4235"/>
                      </a:xfrm>
                      <a:prstGeom prst="rect">
                        <a:avLst/>
                      </a:prstGeom>
                    </p:spPr>
                  </p:pic>
                </p:oleObj>
              </mc:Fallback>
            </mc:AlternateContent>
          </a:graphicData>
        </a:graphic>
      </p:graphicFrame>
      <p:sp>
        <p:nvSpPr>
          <p:cNvPr id="21" name="Title" hidden="1">
            <a:extLst>
              <a:ext uri="{FF2B5EF4-FFF2-40B4-BE49-F238E27FC236}">
                <a16:creationId xmlns:a16="http://schemas.microsoft.com/office/drawing/2014/main" id="{D0F1C90D-A935-2B44-B074-E57051A3BD54}"/>
              </a:ext>
            </a:extLst>
          </p:cNvPr>
          <p:cNvSpPr>
            <a:spLocks noGrp="1"/>
          </p:cNvSpPr>
          <p:nvPr>
            <p:ph type="title"/>
          </p:nvPr>
        </p:nvSpPr>
        <p:spPr/>
        <p:txBody>
          <a:bodyPr vert="horz"/>
          <a:lstStyle/>
          <a:p>
            <a:r>
              <a:rPr lang="en-US" dirty="0"/>
              <a:t>Boxes (4 tall)</a:t>
            </a:r>
          </a:p>
        </p:txBody>
      </p:sp>
      <p:sp>
        <p:nvSpPr>
          <p:cNvPr id="44" name="Content Placeholder 3">
            <a:extLst>
              <a:ext uri="{FF2B5EF4-FFF2-40B4-BE49-F238E27FC236}">
                <a16:creationId xmlns:a16="http://schemas.microsoft.com/office/drawing/2014/main" id="{ADFEC4C8-04A3-5945-93C2-F3353B501569}"/>
              </a:ext>
            </a:extLst>
          </p:cNvPr>
          <p:cNvSpPr txBox="1">
            <a:spLocks/>
          </p:cNvSpPr>
          <p:nvPr/>
        </p:nvSpPr>
        <p:spPr>
          <a:xfrm>
            <a:off x="5794268" y="8645363"/>
            <a:ext cx="15026291" cy="975360"/>
          </a:xfrm>
          <a:prstGeom prst="rect">
            <a:avLst/>
          </a:prstGeom>
          <a:solidFill>
            <a:srgbClr val="EE0000"/>
          </a:solidFill>
          <a:ln>
            <a:noFill/>
          </a:ln>
        </p:spPr>
        <p:txBody>
          <a:bodyPr vert="horz" lIns="329056" tIns="164528" rIns="329056" bIns="164528" rtlCol="0" anchor="ctr">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1645439">
              <a:spcBef>
                <a:spcPts val="0"/>
              </a:spcBef>
              <a:defRPr/>
            </a:pPr>
            <a:endParaRPr lang="en-US" sz="3200" b="1" dirty="0">
              <a:solidFill>
                <a:srgbClr val="FFFFFF"/>
              </a:solidFill>
              <a:latin typeface="IBM Plex Sans Regular"/>
            </a:endParaRPr>
          </a:p>
        </p:txBody>
      </p:sp>
      <p:sp>
        <p:nvSpPr>
          <p:cNvPr id="45" name="TextBox 44">
            <a:extLst>
              <a:ext uri="{FF2B5EF4-FFF2-40B4-BE49-F238E27FC236}">
                <a16:creationId xmlns:a16="http://schemas.microsoft.com/office/drawing/2014/main" id="{89672B56-3FDD-EA4D-938F-837B69DCE85B}"/>
              </a:ext>
            </a:extLst>
          </p:cNvPr>
          <p:cNvSpPr txBox="1"/>
          <p:nvPr/>
        </p:nvSpPr>
        <p:spPr>
          <a:xfrm>
            <a:off x="5991558" y="8766379"/>
            <a:ext cx="5269701" cy="369332"/>
          </a:xfrm>
          <a:prstGeom prst="rect">
            <a:avLst/>
          </a:prstGeom>
          <a:noFill/>
        </p:spPr>
        <p:txBody>
          <a:bodyPr wrap="square" lIns="0" tIns="0" rIns="0" bIns="0" rtlCol="0">
            <a:spAutoFit/>
          </a:bodyPr>
          <a:lstStyle>
            <a:defPPr>
              <a:defRPr lang="en-US"/>
            </a:defPPr>
            <a:lvl1pPr marR="0" lvl="0" indent="0" defTabSz="617032" fontAlgn="auto">
              <a:lnSpc>
                <a:spcPct val="100000"/>
              </a:lnSpc>
              <a:spcBef>
                <a:spcPts val="0"/>
              </a:spcBef>
              <a:spcAft>
                <a:spcPts val="0"/>
              </a:spcAft>
              <a:buClrTx/>
              <a:buSzTx/>
              <a:buFontTx/>
              <a:buNone/>
              <a:tabLst/>
              <a:defRPr kumimoji="0" sz="900" b="1" u="none" strike="noStrike" kern="0" cap="none" spc="0" normalizeH="0" baseline="0">
                <a:ln>
                  <a:noFill/>
                </a:ln>
                <a:solidFill>
                  <a:srgbClr val="FFFFFF"/>
                </a:solidFill>
                <a:effectLst/>
                <a:uLnTx/>
                <a:uFillTx/>
                <a:latin typeface="IBM Plex Sans SemiBold" panose="020B0503050203000203" pitchFamily="34" charset="0"/>
                <a:cs typeface="Arial"/>
              </a:defRPr>
            </a:lvl1pPr>
          </a:lstStyle>
          <a:p>
            <a:pPr defTabSz="1645439"/>
            <a:r>
              <a:rPr lang="en-US" sz="2400" dirty="0"/>
              <a:t>Hybrid cloud platform</a:t>
            </a:r>
          </a:p>
        </p:txBody>
      </p:sp>
      <p:sp>
        <p:nvSpPr>
          <p:cNvPr id="50" name="Content Placeholder 3">
            <a:extLst>
              <a:ext uri="{FF2B5EF4-FFF2-40B4-BE49-F238E27FC236}">
                <a16:creationId xmlns:a16="http://schemas.microsoft.com/office/drawing/2014/main" id="{A6E6F707-D239-424A-BE73-8EFDBAF2C057}"/>
              </a:ext>
            </a:extLst>
          </p:cNvPr>
          <p:cNvSpPr txBox="1">
            <a:spLocks/>
          </p:cNvSpPr>
          <p:nvPr/>
        </p:nvSpPr>
        <p:spPr>
          <a:xfrm>
            <a:off x="18380651" y="10042243"/>
            <a:ext cx="2439931" cy="2066272"/>
          </a:xfrm>
          <a:prstGeom prst="rect">
            <a:avLst/>
          </a:prstGeom>
          <a:solidFill>
            <a:schemeClr val="tx1">
              <a:lumMod val="50000"/>
              <a:lumOff val="50000"/>
            </a:schemeClr>
          </a:solidFill>
          <a:ln>
            <a:noFill/>
          </a:ln>
        </p:spPr>
        <p:txBody>
          <a:bodyPr vert="horz" lIns="182808" tIns="164528" rIns="182808" bIns="164528" rtlCol="0" anchor="ctr">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1645439">
              <a:spcBef>
                <a:spcPts val="1200"/>
              </a:spcBef>
              <a:defRPr/>
            </a:pPr>
            <a:endParaRPr lang="en-US" sz="2000" dirty="0">
              <a:solidFill>
                <a:srgbClr val="FFFFFF"/>
              </a:solidFill>
              <a:latin typeface="IBM Plex Sans Light" panose="020B0403050203000203" pitchFamily="34" charset="0"/>
              <a:ea typeface="+mn-ea"/>
            </a:endParaRPr>
          </a:p>
        </p:txBody>
      </p:sp>
      <p:sp>
        <p:nvSpPr>
          <p:cNvPr id="51" name="Content Placeholder 3">
            <a:extLst>
              <a:ext uri="{FF2B5EF4-FFF2-40B4-BE49-F238E27FC236}">
                <a16:creationId xmlns:a16="http://schemas.microsoft.com/office/drawing/2014/main" id="{2B850C04-4ED6-554B-B5FD-ABD910FB9C7F}"/>
              </a:ext>
            </a:extLst>
          </p:cNvPr>
          <p:cNvSpPr txBox="1">
            <a:spLocks/>
          </p:cNvSpPr>
          <p:nvPr/>
        </p:nvSpPr>
        <p:spPr>
          <a:xfrm>
            <a:off x="12403002" y="10042240"/>
            <a:ext cx="2773523" cy="2076069"/>
          </a:xfrm>
          <a:prstGeom prst="rect">
            <a:avLst/>
          </a:prstGeom>
          <a:solidFill>
            <a:schemeClr val="tx1">
              <a:lumMod val="50000"/>
              <a:lumOff val="50000"/>
            </a:schemeClr>
          </a:solidFill>
          <a:ln>
            <a:noFill/>
          </a:ln>
        </p:spPr>
        <p:txBody>
          <a:bodyPr vert="horz" lIns="329056" tIns="164528" rIns="329056" bIns="164528" rtlCol="0" anchor="ctr">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1645439">
              <a:spcBef>
                <a:spcPts val="0"/>
              </a:spcBef>
              <a:defRPr/>
            </a:pPr>
            <a:endParaRPr lang="en-US" sz="3200" b="1" dirty="0">
              <a:solidFill>
                <a:srgbClr val="FFFFFF"/>
              </a:solidFill>
              <a:latin typeface="IBM Plex Sans Regular"/>
            </a:endParaRPr>
          </a:p>
        </p:txBody>
      </p:sp>
      <p:sp>
        <p:nvSpPr>
          <p:cNvPr id="52" name="Rectangle 51">
            <a:extLst>
              <a:ext uri="{FF2B5EF4-FFF2-40B4-BE49-F238E27FC236}">
                <a16:creationId xmlns:a16="http://schemas.microsoft.com/office/drawing/2014/main" id="{2A72F09F-682E-C049-B4C0-8D31B2D2C8CA}"/>
              </a:ext>
            </a:extLst>
          </p:cNvPr>
          <p:cNvSpPr/>
          <p:nvPr/>
        </p:nvSpPr>
        <p:spPr>
          <a:xfrm>
            <a:off x="12513414" y="10154736"/>
            <a:ext cx="3400619" cy="415498"/>
          </a:xfrm>
          <a:prstGeom prst="rect">
            <a:avLst/>
          </a:prstGeom>
        </p:spPr>
        <p:txBody>
          <a:bodyPr wrap="square" lIns="0" tIns="0">
            <a:spAutoFit/>
          </a:bodyPr>
          <a:lstStyle/>
          <a:p>
            <a:pPr defTabSz="1645439">
              <a:spcBef>
                <a:spcPts val="1200"/>
              </a:spcBef>
              <a:defRPr/>
            </a:pPr>
            <a:r>
              <a:rPr lang="en-US" sz="2400" b="1" kern="0" dirty="0">
                <a:solidFill>
                  <a:srgbClr val="FFFFFF"/>
                </a:solidFill>
                <a:latin typeface="IBM Plex Sans SemiBold" panose="020B0503050203000203" pitchFamily="34" charset="0"/>
              </a:rPr>
              <a:t>Public Clouds</a:t>
            </a:r>
          </a:p>
        </p:txBody>
      </p:sp>
      <p:sp>
        <p:nvSpPr>
          <p:cNvPr id="53" name="Rectangle 52">
            <a:extLst>
              <a:ext uri="{FF2B5EF4-FFF2-40B4-BE49-F238E27FC236}">
                <a16:creationId xmlns:a16="http://schemas.microsoft.com/office/drawing/2014/main" id="{05347F9F-701C-CA41-A9E5-0D8DE9D14DAE}"/>
              </a:ext>
            </a:extLst>
          </p:cNvPr>
          <p:cNvSpPr/>
          <p:nvPr/>
        </p:nvSpPr>
        <p:spPr>
          <a:xfrm>
            <a:off x="12513415" y="10594339"/>
            <a:ext cx="2663112" cy="702628"/>
          </a:xfrm>
          <a:prstGeom prst="rect">
            <a:avLst/>
          </a:prstGeom>
        </p:spPr>
        <p:txBody>
          <a:bodyPr wrap="square" lIns="0" tIns="0">
            <a:spAutoFit/>
          </a:bodyPr>
          <a:lstStyle/>
          <a:p>
            <a:pPr defTabSz="1645439">
              <a:defRPr/>
            </a:pPr>
            <a:r>
              <a:rPr lang="en-US" sz="2133" kern="0" dirty="0">
                <a:solidFill>
                  <a:srgbClr val="FFFFFF"/>
                </a:solidFill>
                <a:latin typeface="IBM Plex Sans Light" panose="020B0403050203000203" pitchFamily="34" charset="0"/>
              </a:rPr>
              <a:t>AWS  ●  Azure  ●  Others </a:t>
            </a:r>
          </a:p>
        </p:txBody>
      </p:sp>
      <p:pic>
        <p:nvPicPr>
          <p:cNvPr id="54" name="Picture 53" descr="Graphical user interface, text, application&#10;&#10;Description automatically generated">
            <a:extLst>
              <a:ext uri="{FF2B5EF4-FFF2-40B4-BE49-F238E27FC236}">
                <a16:creationId xmlns:a16="http://schemas.microsoft.com/office/drawing/2014/main" id="{E0152B43-8C42-A444-A425-B4757658EB1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14429724" y="11410251"/>
            <a:ext cx="746803" cy="581813"/>
          </a:xfrm>
          <a:prstGeom prst="rect">
            <a:avLst/>
          </a:prstGeom>
        </p:spPr>
      </p:pic>
      <p:sp>
        <p:nvSpPr>
          <p:cNvPr id="55" name="Content Placeholder 3">
            <a:extLst>
              <a:ext uri="{FF2B5EF4-FFF2-40B4-BE49-F238E27FC236}">
                <a16:creationId xmlns:a16="http://schemas.microsoft.com/office/drawing/2014/main" id="{82793E1B-052A-8E45-9087-EA2BB85BE27D}"/>
              </a:ext>
            </a:extLst>
          </p:cNvPr>
          <p:cNvSpPr txBox="1">
            <a:spLocks/>
          </p:cNvSpPr>
          <p:nvPr/>
        </p:nvSpPr>
        <p:spPr>
          <a:xfrm>
            <a:off x="15413488" y="10042240"/>
            <a:ext cx="2738704" cy="2076069"/>
          </a:xfrm>
          <a:prstGeom prst="rect">
            <a:avLst/>
          </a:prstGeom>
          <a:solidFill>
            <a:schemeClr val="tx1">
              <a:lumMod val="50000"/>
              <a:lumOff val="50000"/>
            </a:schemeClr>
          </a:solidFill>
          <a:ln>
            <a:noFill/>
          </a:ln>
        </p:spPr>
        <p:txBody>
          <a:bodyPr vert="horz" lIns="329056" tIns="164528" rIns="329056" bIns="164528" rtlCol="0" anchor="ctr">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1645439">
              <a:spcBef>
                <a:spcPts val="0"/>
              </a:spcBef>
              <a:defRPr/>
            </a:pPr>
            <a:endParaRPr lang="en-US" sz="3200" b="1" dirty="0">
              <a:solidFill>
                <a:srgbClr val="FFFFFF"/>
              </a:solidFill>
              <a:latin typeface="IBM Plex Sans Regular"/>
            </a:endParaRPr>
          </a:p>
        </p:txBody>
      </p:sp>
      <p:sp>
        <p:nvSpPr>
          <p:cNvPr id="56" name="Rectangle 55">
            <a:extLst>
              <a:ext uri="{FF2B5EF4-FFF2-40B4-BE49-F238E27FC236}">
                <a16:creationId xmlns:a16="http://schemas.microsoft.com/office/drawing/2014/main" id="{4BAD2F49-154D-564B-9186-9878D6757CA3}"/>
              </a:ext>
            </a:extLst>
          </p:cNvPr>
          <p:cNvSpPr/>
          <p:nvPr/>
        </p:nvSpPr>
        <p:spPr>
          <a:xfrm>
            <a:off x="15577499" y="10154736"/>
            <a:ext cx="2738704" cy="784830"/>
          </a:xfrm>
          <a:prstGeom prst="rect">
            <a:avLst/>
          </a:prstGeom>
        </p:spPr>
        <p:txBody>
          <a:bodyPr wrap="square" lIns="0" tIns="0">
            <a:spAutoFit/>
          </a:bodyPr>
          <a:lstStyle/>
          <a:p>
            <a:pPr defTabSz="1645439">
              <a:spcBef>
                <a:spcPts val="1200"/>
              </a:spcBef>
              <a:defRPr/>
            </a:pPr>
            <a:r>
              <a:rPr lang="en-US" sz="2400" b="1" kern="0" dirty="0">
                <a:solidFill>
                  <a:srgbClr val="FFFFFF"/>
                </a:solidFill>
                <a:latin typeface="IBM Plex Sans SemiBold" panose="020B0503050203000203" pitchFamily="34" charset="0"/>
              </a:rPr>
              <a:t>Enterprise</a:t>
            </a:r>
            <a:br>
              <a:rPr lang="en-US" sz="2400" b="1" kern="0" dirty="0">
                <a:solidFill>
                  <a:srgbClr val="FFFFFF"/>
                </a:solidFill>
                <a:latin typeface="IBM Plex Sans SemiBold" panose="020B0503050203000203" pitchFamily="34" charset="0"/>
              </a:rPr>
            </a:br>
            <a:r>
              <a:rPr lang="en-US" sz="2400" b="1" kern="0" dirty="0">
                <a:solidFill>
                  <a:srgbClr val="FFFFFF"/>
                </a:solidFill>
                <a:latin typeface="IBM Plex Sans SemiBold" panose="020B0503050203000203" pitchFamily="34" charset="0"/>
              </a:rPr>
              <a:t>Infrastructure</a:t>
            </a:r>
          </a:p>
        </p:txBody>
      </p:sp>
      <p:pic>
        <p:nvPicPr>
          <p:cNvPr id="57" name="Picture 56" descr="Graphical user interface, application&#10;&#10;Description automatically generated">
            <a:extLst>
              <a:ext uri="{FF2B5EF4-FFF2-40B4-BE49-F238E27FC236}">
                <a16:creationId xmlns:a16="http://schemas.microsoft.com/office/drawing/2014/main" id="{4EDF07D3-4AC0-0F45-9C59-E6E52D45A2E2}"/>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17495799" y="11477376"/>
            <a:ext cx="548216" cy="514352"/>
          </a:xfrm>
          <a:prstGeom prst="rect">
            <a:avLst/>
          </a:prstGeom>
        </p:spPr>
      </p:pic>
      <p:sp>
        <p:nvSpPr>
          <p:cNvPr id="58" name="Rectangle 57">
            <a:extLst>
              <a:ext uri="{FF2B5EF4-FFF2-40B4-BE49-F238E27FC236}">
                <a16:creationId xmlns:a16="http://schemas.microsoft.com/office/drawing/2014/main" id="{6BE74979-8C6B-1944-A7DF-A3B862D744B1}"/>
              </a:ext>
            </a:extLst>
          </p:cNvPr>
          <p:cNvSpPr/>
          <p:nvPr/>
        </p:nvSpPr>
        <p:spPr>
          <a:xfrm>
            <a:off x="18614912" y="10154736"/>
            <a:ext cx="1924011" cy="415498"/>
          </a:xfrm>
          <a:prstGeom prst="rect">
            <a:avLst/>
          </a:prstGeom>
        </p:spPr>
        <p:txBody>
          <a:bodyPr wrap="square" lIns="0" tIns="0">
            <a:spAutoFit/>
          </a:bodyPr>
          <a:lstStyle/>
          <a:p>
            <a:pPr defTabSz="1645439">
              <a:spcBef>
                <a:spcPts val="1200"/>
              </a:spcBef>
              <a:defRPr/>
            </a:pPr>
            <a:r>
              <a:rPr lang="en-US" sz="2400" b="1" kern="0" dirty="0">
                <a:solidFill>
                  <a:srgbClr val="FFFFFF"/>
                </a:solidFill>
                <a:latin typeface="IBM Plex Sans SemiBold" panose="020B0503050203000203" pitchFamily="34" charset="0"/>
              </a:rPr>
              <a:t>Edge</a:t>
            </a:r>
          </a:p>
        </p:txBody>
      </p:sp>
      <p:pic>
        <p:nvPicPr>
          <p:cNvPr id="59" name="Picture 58" descr="Graphical user interface, application&#10;&#10;Description automatically generated">
            <a:extLst>
              <a:ext uri="{FF2B5EF4-FFF2-40B4-BE49-F238E27FC236}">
                <a16:creationId xmlns:a16="http://schemas.microsoft.com/office/drawing/2014/main" id="{B21ECFB8-216F-E045-AED9-0FFD0403FFA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20235343" y="11394704"/>
            <a:ext cx="472259" cy="514352"/>
          </a:xfrm>
          <a:prstGeom prst="rect">
            <a:avLst/>
          </a:prstGeom>
        </p:spPr>
      </p:pic>
      <p:cxnSp>
        <p:nvCxnSpPr>
          <p:cNvPr id="60" name="Straight Connector 59">
            <a:extLst>
              <a:ext uri="{FF2B5EF4-FFF2-40B4-BE49-F238E27FC236}">
                <a16:creationId xmlns:a16="http://schemas.microsoft.com/office/drawing/2014/main" id="{8ED23D2B-723E-A147-908E-CA436469413C}"/>
              </a:ext>
            </a:extLst>
          </p:cNvPr>
          <p:cNvCxnSpPr>
            <a:cxnSpLocks/>
          </p:cNvCxnSpPr>
          <p:nvPr/>
        </p:nvCxnSpPr>
        <p:spPr>
          <a:xfrm>
            <a:off x="5826013" y="5553019"/>
            <a:ext cx="14998733" cy="0"/>
          </a:xfrm>
          <a:prstGeom prst="line">
            <a:avLst/>
          </a:prstGeom>
          <a:noFill/>
          <a:ln w="6350" cap="flat" cmpd="sng" algn="ctr">
            <a:solidFill>
              <a:schemeClr val="tx1"/>
            </a:solidFill>
            <a:prstDash val="dash"/>
          </a:ln>
          <a:effectLst/>
        </p:spPr>
      </p:cxnSp>
      <p:cxnSp>
        <p:nvCxnSpPr>
          <p:cNvPr id="61" name="Straight Connector 60">
            <a:extLst>
              <a:ext uri="{FF2B5EF4-FFF2-40B4-BE49-F238E27FC236}">
                <a16:creationId xmlns:a16="http://schemas.microsoft.com/office/drawing/2014/main" id="{F1695418-1821-AE48-9576-A65F42C8FD01}"/>
              </a:ext>
            </a:extLst>
          </p:cNvPr>
          <p:cNvCxnSpPr>
            <a:cxnSpLocks/>
          </p:cNvCxnSpPr>
          <p:nvPr/>
        </p:nvCxnSpPr>
        <p:spPr>
          <a:xfrm>
            <a:off x="5877741" y="9825400"/>
            <a:ext cx="14930509" cy="0"/>
          </a:xfrm>
          <a:prstGeom prst="line">
            <a:avLst/>
          </a:prstGeom>
          <a:noFill/>
          <a:ln w="6350" cap="flat" cmpd="sng" algn="ctr">
            <a:solidFill>
              <a:schemeClr val="tx1"/>
            </a:solidFill>
            <a:prstDash val="dash"/>
          </a:ln>
          <a:effectLst/>
        </p:spPr>
      </p:cxnSp>
      <p:sp>
        <p:nvSpPr>
          <p:cNvPr id="62" name="Content Placeholder 3">
            <a:extLst>
              <a:ext uri="{FF2B5EF4-FFF2-40B4-BE49-F238E27FC236}">
                <a16:creationId xmlns:a16="http://schemas.microsoft.com/office/drawing/2014/main" id="{F49AE26F-4D6A-7F4F-9999-CAF3468D211A}"/>
              </a:ext>
            </a:extLst>
          </p:cNvPr>
          <p:cNvSpPr txBox="1">
            <a:spLocks/>
          </p:cNvSpPr>
          <p:nvPr/>
        </p:nvSpPr>
        <p:spPr>
          <a:xfrm>
            <a:off x="5805347" y="10042243"/>
            <a:ext cx="6340027" cy="2072640"/>
          </a:xfrm>
          <a:prstGeom prst="rect">
            <a:avLst/>
          </a:prstGeom>
          <a:solidFill>
            <a:srgbClr val="0F62FE"/>
          </a:solidFill>
          <a:ln>
            <a:noFill/>
          </a:ln>
        </p:spPr>
        <p:txBody>
          <a:bodyPr vert="horz" lIns="182808" tIns="164528" rIns="182808" bIns="164528" rtlCol="0" anchor="ctr">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1645439">
              <a:spcBef>
                <a:spcPts val="1200"/>
              </a:spcBef>
              <a:defRPr/>
            </a:pPr>
            <a:endParaRPr lang="en-US" sz="2000" dirty="0">
              <a:solidFill>
                <a:srgbClr val="FFFFFF"/>
              </a:solidFill>
              <a:latin typeface="IBM Plex Sans Light" panose="020B0403050203000203" pitchFamily="34" charset="0"/>
              <a:ea typeface="+mn-ea"/>
            </a:endParaRPr>
          </a:p>
        </p:txBody>
      </p:sp>
      <p:sp>
        <p:nvSpPr>
          <p:cNvPr id="63" name="Rectangle 62">
            <a:extLst>
              <a:ext uri="{FF2B5EF4-FFF2-40B4-BE49-F238E27FC236}">
                <a16:creationId xmlns:a16="http://schemas.microsoft.com/office/drawing/2014/main" id="{2F3B11AE-5A87-904D-BC71-2F6DA8C41F38}"/>
              </a:ext>
            </a:extLst>
          </p:cNvPr>
          <p:cNvSpPr/>
          <p:nvPr/>
        </p:nvSpPr>
        <p:spPr>
          <a:xfrm>
            <a:off x="5984587" y="10154736"/>
            <a:ext cx="3841216" cy="369332"/>
          </a:xfrm>
          <a:prstGeom prst="rect">
            <a:avLst/>
          </a:prstGeom>
        </p:spPr>
        <p:txBody>
          <a:bodyPr wrap="square" lIns="0" tIns="0" rIns="0" bIns="0">
            <a:spAutoFit/>
          </a:bodyPr>
          <a:lstStyle/>
          <a:p>
            <a:pPr defTabSz="1645439">
              <a:spcBef>
                <a:spcPts val="1200"/>
              </a:spcBef>
              <a:defRPr/>
            </a:pPr>
            <a:r>
              <a:rPr lang="en-US" sz="2400" b="1" kern="0" dirty="0">
                <a:solidFill>
                  <a:srgbClr val="FFFFFF"/>
                </a:solidFill>
                <a:latin typeface="IBM Plex Sans SemiBold" panose="020B0503050203000203" pitchFamily="34" charset="0"/>
              </a:rPr>
              <a:t>Infrastructure</a:t>
            </a:r>
          </a:p>
        </p:txBody>
      </p:sp>
      <p:pic>
        <p:nvPicPr>
          <p:cNvPr id="64" name="Picture 63">
            <a:extLst>
              <a:ext uri="{FF2B5EF4-FFF2-40B4-BE49-F238E27FC236}">
                <a16:creationId xmlns:a16="http://schemas.microsoft.com/office/drawing/2014/main" id="{5025ECED-984A-CE45-A63E-E8BC03BF39D7}"/>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11482169" y="11416356"/>
            <a:ext cx="512389" cy="522328"/>
          </a:xfrm>
          <a:prstGeom prst="rect">
            <a:avLst/>
          </a:prstGeom>
        </p:spPr>
      </p:pic>
      <p:sp>
        <p:nvSpPr>
          <p:cNvPr id="65" name="Rectangle 64">
            <a:extLst>
              <a:ext uri="{FF2B5EF4-FFF2-40B4-BE49-F238E27FC236}">
                <a16:creationId xmlns:a16="http://schemas.microsoft.com/office/drawing/2014/main" id="{91778A58-BB47-1247-9947-4790EDC0E9BC}"/>
              </a:ext>
            </a:extLst>
          </p:cNvPr>
          <p:cNvSpPr/>
          <p:nvPr/>
        </p:nvSpPr>
        <p:spPr>
          <a:xfrm>
            <a:off x="5984588" y="10614326"/>
            <a:ext cx="6116435" cy="702628"/>
          </a:xfrm>
          <a:prstGeom prst="rect">
            <a:avLst/>
          </a:prstGeom>
        </p:spPr>
        <p:txBody>
          <a:bodyPr wrap="square" lIns="0" tIns="0">
            <a:spAutoFit/>
          </a:bodyPr>
          <a:lstStyle/>
          <a:p>
            <a:pPr defTabSz="1645439">
              <a:defRPr/>
            </a:pPr>
            <a:r>
              <a:rPr lang="en-US" sz="2133" kern="0" dirty="0">
                <a:solidFill>
                  <a:srgbClr val="FFFFFF"/>
                </a:solidFill>
                <a:latin typeface="IBM Plex Sans Light" panose="020B0403050203000203" pitchFamily="34" charset="0"/>
              </a:rPr>
              <a:t>zSystems  ●  Distributed Infrastructure ●  Infrastructure Support  ●  Quantum</a:t>
            </a:r>
          </a:p>
        </p:txBody>
      </p:sp>
      <p:sp>
        <p:nvSpPr>
          <p:cNvPr id="66" name="Content Placeholder 3">
            <a:extLst>
              <a:ext uri="{FF2B5EF4-FFF2-40B4-BE49-F238E27FC236}">
                <a16:creationId xmlns:a16="http://schemas.microsoft.com/office/drawing/2014/main" id="{3D571F15-21FA-BF44-8474-6826741B1C56}"/>
              </a:ext>
            </a:extLst>
          </p:cNvPr>
          <p:cNvSpPr txBox="1">
            <a:spLocks/>
          </p:cNvSpPr>
          <p:nvPr/>
        </p:nvSpPr>
        <p:spPr>
          <a:xfrm>
            <a:off x="5794271" y="3302312"/>
            <a:ext cx="7624275" cy="2072640"/>
          </a:xfrm>
          <a:prstGeom prst="rect">
            <a:avLst/>
          </a:prstGeom>
          <a:solidFill>
            <a:srgbClr val="0F62FE"/>
          </a:solidFill>
          <a:ln>
            <a:noFill/>
          </a:ln>
        </p:spPr>
        <p:txBody>
          <a:bodyPr vert="horz" lIns="182808" tIns="164528" rIns="182808" bIns="164528" rtlCol="0" anchor="ctr">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1645439">
              <a:spcBef>
                <a:spcPts val="1200"/>
              </a:spcBef>
              <a:defRPr/>
            </a:pPr>
            <a:endParaRPr lang="en-US" sz="2000" dirty="0">
              <a:solidFill>
                <a:srgbClr val="FFFFFF"/>
              </a:solidFill>
              <a:latin typeface="IBM Plex Sans Light" panose="020B0403050203000203" pitchFamily="34" charset="0"/>
              <a:ea typeface="+mn-ea"/>
            </a:endParaRPr>
          </a:p>
        </p:txBody>
      </p:sp>
      <p:sp>
        <p:nvSpPr>
          <p:cNvPr id="67" name="Rectangle 66">
            <a:extLst>
              <a:ext uri="{FF2B5EF4-FFF2-40B4-BE49-F238E27FC236}">
                <a16:creationId xmlns:a16="http://schemas.microsoft.com/office/drawing/2014/main" id="{B360A97C-6D2B-EF4F-87F9-8813A3180AB3}"/>
              </a:ext>
            </a:extLst>
          </p:cNvPr>
          <p:cNvSpPr/>
          <p:nvPr/>
        </p:nvSpPr>
        <p:spPr>
          <a:xfrm>
            <a:off x="5984587" y="3894955"/>
            <a:ext cx="7238523" cy="702628"/>
          </a:xfrm>
          <a:prstGeom prst="rect">
            <a:avLst/>
          </a:prstGeom>
        </p:spPr>
        <p:txBody>
          <a:bodyPr wrap="square" lIns="0" tIns="0">
            <a:spAutoFit/>
          </a:bodyPr>
          <a:lstStyle/>
          <a:p>
            <a:pPr defTabSz="1645439">
              <a:spcBef>
                <a:spcPts val="1200"/>
              </a:spcBef>
              <a:defRPr/>
            </a:pPr>
            <a:r>
              <a:rPr lang="en-US" sz="2133" kern="0" dirty="0">
                <a:solidFill>
                  <a:srgbClr val="FFFFFF"/>
                </a:solidFill>
                <a:latin typeface="IBM Plex Sans Light" panose="020B0403050203000203" pitchFamily="34" charset="0"/>
              </a:rPr>
              <a:t>Business Transformation  ●  Technology Consulting  ●  Application Operations</a:t>
            </a:r>
          </a:p>
        </p:txBody>
      </p:sp>
      <p:sp>
        <p:nvSpPr>
          <p:cNvPr id="68" name="TextBox 67">
            <a:extLst>
              <a:ext uri="{FF2B5EF4-FFF2-40B4-BE49-F238E27FC236}">
                <a16:creationId xmlns:a16="http://schemas.microsoft.com/office/drawing/2014/main" id="{358CB32D-FCAD-2248-ACA9-9F9C92B4442A}"/>
              </a:ext>
            </a:extLst>
          </p:cNvPr>
          <p:cNvSpPr txBox="1"/>
          <p:nvPr/>
        </p:nvSpPr>
        <p:spPr>
          <a:xfrm>
            <a:off x="5984588" y="3438357"/>
            <a:ext cx="2424899" cy="369332"/>
          </a:xfrm>
          <a:prstGeom prst="rect">
            <a:avLst/>
          </a:prstGeom>
          <a:noFill/>
        </p:spPr>
        <p:txBody>
          <a:bodyPr wrap="square" lIns="0" tIns="0" rIns="0" bIns="0" rtlCol="0">
            <a:spAutoFit/>
          </a:bodyPr>
          <a:lstStyle/>
          <a:p>
            <a:pPr defTabSz="1645439">
              <a:defRPr/>
            </a:pPr>
            <a:r>
              <a:rPr lang="en-US" sz="2400" b="1" kern="0" dirty="0">
                <a:solidFill>
                  <a:srgbClr val="FFFFFF"/>
                </a:solidFill>
                <a:latin typeface="IBM Plex Sans SemiBold" panose="020B0503050203000203" pitchFamily="34" charset="0"/>
                <a:cs typeface="Arial"/>
              </a:rPr>
              <a:t>Consulting</a:t>
            </a:r>
          </a:p>
        </p:txBody>
      </p:sp>
      <p:sp>
        <p:nvSpPr>
          <p:cNvPr id="70" name="Content Placeholder 3">
            <a:extLst>
              <a:ext uri="{FF2B5EF4-FFF2-40B4-BE49-F238E27FC236}">
                <a16:creationId xmlns:a16="http://schemas.microsoft.com/office/drawing/2014/main" id="{7EECCF90-1947-2C4C-8588-1817CFE6E61C}"/>
              </a:ext>
            </a:extLst>
          </p:cNvPr>
          <p:cNvSpPr txBox="1">
            <a:spLocks/>
          </p:cNvSpPr>
          <p:nvPr/>
        </p:nvSpPr>
        <p:spPr>
          <a:xfrm>
            <a:off x="13638414" y="3302317"/>
            <a:ext cx="7182171" cy="2072640"/>
          </a:xfrm>
          <a:prstGeom prst="rect">
            <a:avLst/>
          </a:prstGeom>
          <a:solidFill>
            <a:schemeClr val="tx1">
              <a:lumMod val="50000"/>
              <a:lumOff val="50000"/>
            </a:schemeClr>
          </a:solidFill>
          <a:ln>
            <a:noFill/>
          </a:ln>
        </p:spPr>
        <p:txBody>
          <a:bodyPr vert="horz" lIns="329056" tIns="164528" rIns="329056" bIns="164528" rtlCol="0" anchor="ctr">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1645439">
              <a:spcBef>
                <a:spcPts val="0"/>
              </a:spcBef>
              <a:defRPr/>
            </a:pPr>
            <a:endParaRPr lang="en-US" sz="3200" b="1" dirty="0">
              <a:solidFill>
                <a:srgbClr val="FFFFFF"/>
              </a:solidFill>
              <a:latin typeface="IBM Plex Sans Regular"/>
            </a:endParaRPr>
          </a:p>
        </p:txBody>
      </p:sp>
      <p:sp>
        <p:nvSpPr>
          <p:cNvPr id="71" name="TextBox 70">
            <a:extLst>
              <a:ext uri="{FF2B5EF4-FFF2-40B4-BE49-F238E27FC236}">
                <a16:creationId xmlns:a16="http://schemas.microsoft.com/office/drawing/2014/main" id="{AC63E3E8-5079-DB47-824D-9A2952EFD2DE}"/>
              </a:ext>
            </a:extLst>
          </p:cNvPr>
          <p:cNvSpPr txBox="1"/>
          <p:nvPr/>
        </p:nvSpPr>
        <p:spPr>
          <a:xfrm>
            <a:off x="13822361" y="3438357"/>
            <a:ext cx="5850181" cy="553925"/>
          </a:xfrm>
          <a:prstGeom prst="rect">
            <a:avLst/>
          </a:prstGeom>
          <a:noFill/>
        </p:spPr>
        <p:txBody>
          <a:bodyPr wrap="square" lIns="0" tIns="0" rIns="182808" bIns="182808" rtlCol="0">
            <a:spAutoFit/>
          </a:bodyPr>
          <a:lstStyle/>
          <a:p>
            <a:pPr defTabSz="1645439">
              <a:defRPr/>
            </a:pPr>
            <a:r>
              <a:rPr lang="en-US" sz="2400" b="1" kern="0" dirty="0">
                <a:solidFill>
                  <a:srgbClr val="FFFFFF"/>
                </a:solidFill>
                <a:latin typeface="IBM Plex Sans SemiBold" panose="020B0503050203000203" pitchFamily="34" charset="0"/>
                <a:cs typeface="Arial"/>
              </a:rPr>
              <a:t>System Integrator Partners</a:t>
            </a:r>
          </a:p>
        </p:txBody>
      </p:sp>
      <p:sp>
        <p:nvSpPr>
          <p:cNvPr id="74" name="Content Placeholder 3">
            <a:extLst>
              <a:ext uri="{FF2B5EF4-FFF2-40B4-BE49-F238E27FC236}">
                <a16:creationId xmlns:a16="http://schemas.microsoft.com/office/drawing/2014/main" id="{FD035D68-1612-6F41-A684-0C9003DAD46D}"/>
              </a:ext>
            </a:extLst>
          </p:cNvPr>
          <p:cNvSpPr txBox="1">
            <a:spLocks/>
          </p:cNvSpPr>
          <p:nvPr/>
        </p:nvSpPr>
        <p:spPr>
          <a:xfrm>
            <a:off x="5794263" y="7676395"/>
            <a:ext cx="15026301" cy="975360"/>
          </a:xfrm>
          <a:prstGeom prst="rect">
            <a:avLst/>
          </a:prstGeom>
          <a:solidFill>
            <a:srgbClr val="001C6C"/>
          </a:solidFill>
          <a:ln>
            <a:noFill/>
          </a:ln>
        </p:spPr>
        <p:txBody>
          <a:bodyPr vert="horz" lIns="182808" tIns="164528" rIns="182808" bIns="164528" rtlCol="0" anchor="ctr">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1645439">
              <a:spcBef>
                <a:spcPts val="1200"/>
              </a:spcBef>
              <a:defRPr/>
            </a:pPr>
            <a:endParaRPr lang="en-US" sz="2000" dirty="0">
              <a:solidFill>
                <a:srgbClr val="FFFFFF"/>
              </a:solidFill>
              <a:latin typeface="IBM Plex Sans Light" panose="020B0403050203000203" pitchFamily="34" charset="0"/>
              <a:ea typeface="+mn-ea"/>
            </a:endParaRPr>
          </a:p>
        </p:txBody>
      </p:sp>
      <p:sp>
        <p:nvSpPr>
          <p:cNvPr id="76" name="TextBox 75">
            <a:extLst>
              <a:ext uri="{FF2B5EF4-FFF2-40B4-BE49-F238E27FC236}">
                <a16:creationId xmlns:a16="http://schemas.microsoft.com/office/drawing/2014/main" id="{C08C8462-F13B-5E49-8622-0A4D1C17B70D}"/>
              </a:ext>
            </a:extLst>
          </p:cNvPr>
          <p:cNvSpPr txBox="1"/>
          <p:nvPr/>
        </p:nvSpPr>
        <p:spPr>
          <a:xfrm>
            <a:off x="6014127" y="7793587"/>
            <a:ext cx="3463960" cy="369332"/>
          </a:xfrm>
          <a:prstGeom prst="rect">
            <a:avLst/>
          </a:prstGeom>
          <a:noFill/>
        </p:spPr>
        <p:txBody>
          <a:bodyPr wrap="square" lIns="0" tIns="0" rIns="0" bIns="0" rtlCol="0">
            <a:spAutoFit/>
          </a:bodyPr>
          <a:lstStyle/>
          <a:p>
            <a:pPr defTabSz="1645439">
              <a:defRPr/>
            </a:pPr>
            <a:r>
              <a:rPr lang="en-US" sz="2400" b="1" kern="0" dirty="0">
                <a:solidFill>
                  <a:srgbClr val="FFFFFF"/>
                </a:solidFill>
                <a:latin typeface="IBM Plex Sans SemiBold" panose="020B0503050203000203" pitchFamily="34" charset="0"/>
                <a:cs typeface="Arial"/>
              </a:rPr>
              <a:t>AI and data platform</a:t>
            </a:r>
          </a:p>
        </p:txBody>
      </p:sp>
      <p:sp>
        <p:nvSpPr>
          <p:cNvPr id="78" name="Rectangle 77">
            <a:extLst>
              <a:ext uri="{FF2B5EF4-FFF2-40B4-BE49-F238E27FC236}">
                <a16:creationId xmlns:a16="http://schemas.microsoft.com/office/drawing/2014/main" id="{46ED15F4-4344-6246-96C5-2D4F26E70A94}"/>
              </a:ext>
            </a:extLst>
          </p:cNvPr>
          <p:cNvSpPr/>
          <p:nvPr/>
        </p:nvSpPr>
        <p:spPr>
          <a:xfrm>
            <a:off x="11449392" y="7793587"/>
            <a:ext cx="4469744" cy="369332"/>
          </a:xfrm>
          <a:prstGeom prst="rect">
            <a:avLst/>
          </a:prstGeom>
        </p:spPr>
        <p:txBody>
          <a:bodyPr wrap="square" lIns="0" tIns="0" bIns="0">
            <a:spAutoFit/>
          </a:bodyPr>
          <a:lstStyle/>
          <a:p>
            <a:pPr defTabSz="2438460" fontAlgn="base">
              <a:spcAft>
                <a:spcPct val="0"/>
              </a:spcAft>
              <a:buClr>
                <a:srgbClr val="000000"/>
              </a:buClr>
              <a:defRPr/>
            </a:pPr>
            <a:r>
              <a:rPr lang="en-US" sz="2400" b="1" kern="0" dirty="0">
                <a:solidFill>
                  <a:srgbClr val="E5F6FF"/>
                </a:solidFill>
                <a:latin typeface="IBM Plex Sans SemiBold" panose="020B0503050203000203" pitchFamily="34" charset="0"/>
                <a:sym typeface="Arial"/>
              </a:rPr>
              <a:t>watson</a:t>
            </a:r>
            <a:r>
              <a:rPr lang="en-US" sz="2400" b="1" kern="0" dirty="0">
                <a:solidFill>
                  <a:srgbClr val="82CFFF"/>
                </a:solidFill>
                <a:latin typeface="IBM Plex Sans SemiBold" panose="020B0503050203000203" pitchFamily="34" charset="0"/>
                <a:sym typeface="Arial"/>
              </a:rPr>
              <a:t>x </a:t>
            </a:r>
          </a:p>
        </p:txBody>
      </p:sp>
      <p:sp>
        <p:nvSpPr>
          <p:cNvPr id="83" name="Rectangle 82">
            <a:extLst>
              <a:ext uri="{FF2B5EF4-FFF2-40B4-BE49-F238E27FC236}">
                <a16:creationId xmlns:a16="http://schemas.microsoft.com/office/drawing/2014/main" id="{8C6FA6C8-A298-5E46-BEF6-0E36FFFDAA6F}"/>
              </a:ext>
            </a:extLst>
          </p:cNvPr>
          <p:cNvSpPr/>
          <p:nvPr/>
        </p:nvSpPr>
        <p:spPr>
          <a:xfrm>
            <a:off x="11438912" y="8766379"/>
            <a:ext cx="6573072" cy="369332"/>
          </a:xfrm>
          <a:prstGeom prst="rect">
            <a:avLst/>
          </a:prstGeom>
        </p:spPr>
        <p:txBody>
          <a:bodyPr wrap="square" lIns="0" tIns="0" bIns="0">
            <a:spAutoFit/>
          </a:bodyPr>
          <a:lstStyle/>
          <a:p>
            <a:pPr defTabSz="1645439">
              <a:defRPr/>
            </a:pPr>
            <a:r>
              <a:rPr lang="en-US" sz="2400" b="1" kern="0" dirty="0">
                <a:solidFill>
                  <a:srgbClr val="FFFFFF"/>
                </a:solidFill>
                <a:latin typeface="IBM Plex Sans SemiBold" panose="020B0503050203000203" pitchFamily="34" charset="0"/>
                <a:cs typeface="Arial"/>
              </a:rPr>
              <a:t>Red Hat</a:t>
            </a:r>
            <a:endParaRPr lang="en-US" sz="1600" kern="0" dirty="0">
              <a:solidFill>
                <a:srgbClr val="FFFFFF"/>
              </a:solidFill>
              <a:latin typeface="IBM Plex Sans Light" panose="020B0403050203000203" pitchFamily="34" charset="0"/>
            </a:endParaRPr>
          </a:p>
        </p:txBody>
      </p:sp>
      <p:sp>
        <p:nvSpPr>
          <p:cNvPr id="85" name="Content Placeholder 1">
            <a:extLst>
              <a:ext uri="{FF2B5EF4-FFF2-40B4-BE49-F238E27FC236}">
                <a16:creationId xmlns:a16="http://schemas.microsoft.com/office/drawing/2014/main" id="{433E7EF7-A21F-324D-97AA-71CF8B414E6A}"/>
              </a:ext>
            </a:extLst>
          </p:cNvPr>
          <p:cNvSpPr txBox="1">
            <a:spLocks/>
          </p:cNvSpPr>
          <p:nvPr/>
        </p:nvSpPr>
        <p:spPr>
          <a:xfrm>
            <a:off x="611179" y="3305619"/>
            <a:ext cx="3310971" cy="5701557"/>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2438460">
              <a:spcBef>
                <a:spcPts val="2933"/>
              </a:spcBef>
              <a:defRPr/>
            </a:pPr>
            <a:r>
              <a:rPr lang="en-US" sz="3200" dirty="0">
                <a:solidFill>
                  <a:srgbClr val="000000"/>
                </a:solidFill>
              </a:rPr>
              <a:t>Be the catalyst that makes the world work better</a:t>
            </a:r>
          </a:p>
        </p:txBody>
      </p:sp>
      <p:sp>
        <p:nvSpPr>
          <p:cNvPr id="8" name="TextBox 7">
            <a:extLst>
              <a:ext uri="{FF2B5EF4-FFF2-40B4-BE49-F238E27FC236}">
                <a16:creationId xmlns:a16="http://schemas.microsoft.com/office/drawing/2014/main" id="{1BF3FC61-24B3-6D42-BA96-623FB1CE3872}"/>
              </a:ext>
            </a:extLst>
          </p:cNvPr>
          <p:cNvSpPr txBox="1"/>
          <p:nvPr/>
        </p:nvSpPr>
        <p:spPr>
          <a:xfrm>
            <a:off x="13822174" y="5893653"/>
            <a:ext cx="4500037" cy="553925"/>
          </a:xfrm>
          <a:prstGeom prst="rect">
            <a:avLst/>
          </a:prstGeom>
          <a:noFill/>
        </p:spPr>
        <p:txBody>
          <a:bodyPr wrap="square" lIns="0" tIns="0" rIns="182808" bIns="182808" rtlCol="0">
            <a:spAutoFit/>
          </a:bodyPr>
          <a:lstStyle/>
          <a:p>
            <a:pPr defTabSz="1645439">
              <a:defRPr/>
            </a:pPr>
            <a:r>
              <a:rPr lang="en-US" sz="2400" b="1" kern="0" dirty="0">
                <a:solidFill>
                  <a:srgbClr val="FFFFFF"/>
                </a:solidFill>
                <a:latin typeface="IBM Plex Sans SemiBold" panose="020B0503050203000203" pitchFamily="34" charset="0"/>
                <a:cs typeface="Arial"/>
              </a:rPr>
              <a:t>Software and SaaS Partners</a:t>
            </a:r>
          </a:p>
        </p:txBody>
      </p:sp>
      <p:sp>
        <p:nvSpPr>
          <p:cNvPr id="10" name="Content Placeholder 3">
            <a:extLst>
              <a:ext uri="{FF2B5EF4-FFF2-40B4-BE49-F238E27FC236}">
                <a16:creationId xmlns:a16="http://schemas.microsoft.com/office/drawing/2014/main" id="{5C524C1A-00DD-F572-E55E-E2F2390EB32A}"/>
              </a:ext>
            </a:extLst>
          </p:cNvPr>
          <p:cNvSpPr txBox="1">
            <a:spLocks/>
          </p:cNvSpPr>
          <p:nvPr/>
        </p:nvSpPr>
        <p:spPr>
          <a:xfrm>
            <a:off x="5794270" y="5734261"/>
            <a:ext cx="7631669" cy="1950720"/>
          </a:xfrm>
          <a:prstGeom prst="rect">
            <a:avLst/>
          </a:prstGeom>
          <a:solidFill>
            <a:srgbClr val="0F62FE"/>
          </a:solidFill>
          <a:ln>
            <a:noFill/>
          </a:ln>
        </p:spPr>
        <p:txBody>
          <a:bodyPr vert="horz" lIns="182808" tIns="164528" rIns="182808" bIns="164528" rtlCol="0" anchor="ctr">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1645439">
              <a:spcBef>
                <a:spcPts val="1200"/>
              </a:spcBef>
              <a:defRPr/>
            </a:pPr>
            <a:endParaRPr lang="en-US" sz="2000" dirty="0">
              <a:solidFill>
                <a:srgbClr val="FFFFFF"/>
              </a:solidFill>
              <a:latin typeface="IBM Plex Sans Light" panose="020B0403050203000203" pitchFamily="34" charset="0"/>
              <a:ea typeface="+mn-ea"/>
            </a:endParaRPr>
          </a:p>
        </p:txBody>
      </p:sp>
      <p:sp>
        <p:nvSpPr>
          <p:cNvPr id="12" name="TextBox 11">
            <a:extLst>
              <a:ext uri="{FF2B5EF4-FFF2-40B4-BE49-F238E27FC236}">
                <a16:creationId xmlns:a16="http://schemas.microsoft.com/office/drawing/2014/main" id="{902239D5-AA5E-9903-1714-ED420D806652}"/>
              </a:ext>
            </a:extLst>
          </p:cNvPr>
          <p:cNvSpPr txBox="1"/>
          <p:nvPr/>
        </p:nvSpPr>
        <p:spPr>
          <a:xfrm>
            <a:off x="5984587" y="5893654"/>
            <a:ext cx="7258843" cy="369332"/>
          </a:xfrm>
          <a:prstGeom prst="rect">
            <a:avLst/>
          </a:prstGeom>
          <a:noFill/>
        </p:spPr>
        <p:txBody>
          <a:bodyPr wrap="square" lIns="0" tIns="0" rIns="0" bIns="0" rtlCol="0">
            <a:spAutoFit/>
          </a:bodyPr>
          <a:lstStyle/>
          <a:p>
            <a:pPr defTabSz="1645439">
              <a:defRPr/>
            </a:pPr>
            <a:r>
              <a:rPr lang="en-US" sz="2400" b="1" kern="0" dirty="0">
                <a:solidFill>
                  <a:srgbClr val="FFFFFF"/>
                </a:solidFill>
                <a:latin typeface="IBM Plex Sans SemiBold" panose="020B0503050203000203" pitchFamily="34" charset="0"/>
                <a:cs typeface="Arial"/>
              </a:rPr>
              <a:t>Software</a:t>
            </a:r>
          </a:p>
        </p:txBody>
      </p:sp>
      <p:sp>
        <p:nvSpPr>
          <p:cNvPr id="14" name="Rectangle 13">
            <a:extLst>
              <a:ext uri="{FF2B5EF4-FFF2-40B4-BE49-F238E27FC236}">
                <a16:creationId xmlns:a16="http://schemas.microsoft.com/office/drawing/2014/main" id="{F4348D59-BC48-6239-F43A-5CDE32C8F35B}"/>
              </a:ext>
            </a:extLst>
          </p:cNvPr>
          <p:cNvSpPr/>
          <p:nvPr/>
        </p:nvSpPr>
        <p:spPr>
          <a:xfrm>
            <a:off x="5984587" y="6327589"/>
            <a:ext cx="7238523" cy="1030860"/>
          </a:xfrm>
          <a:prstGeom prst="rect">
            <a:avLst/>
          </a:prstGeom>
        </p:spPr>
        <p:txBody>
          <a:bodyPr wrap="square" lIns="0" tIns="0">
            <a:spAutoFit/>
          </a:bodyPr>
          <a:lstStyle/>
          <a:p>
            <a:pPr defTabSz="1645439">
              <a:defRPr/>
            </a:pPr>
            <a:r>
              <a:rPr lang="en-US" sz="2133" kern="0" dirty="0">
                <a:solidFill>
                  <a:srgbClr val="FFFFFF"/>
                </a:solidFill>
                <a:latin typeface="IBM Plex Sans Light" panose="020B0403050203000203" pitchFamily="34" charset="0"/>
              </a:rPr>
              <a:t>Digital Labor  ●  IT Automation  ●  Security  ●   Sustainability  ●  Application Modernization  ●  </a:t>
            </a:r>
          </a:p>
          <a:p>
            <a:pPr defTabSz="1645439">
              <a:defRPr/>
            </a:pPr>
            <a:r>
              <a:rPr lang="en-US" sz="2133" kern="0" dirty="0">
                <a:solidFill>
                  <a:srgbClr val="FFFFFF"/>
                </a:solidFill>
                <a:latin typeface="IBM Plex Sans Light" panose="020B0403050203000203" pitchFamily="34" charset="0"/>
              </a:rPr>
              <a:t>Data and Transaction Processing</a:t>
            </a:r>
          </a:p>
        </p:txBody>
      </p:sp>
      <p:sp>
        <p:nvSpPr>
          <p:cNvPr id="23" name="Content Placeholder 1">
            <a:extLst>
              <a:ext uri="{FF2B5EF4-FFF2-40B4-BE49-F238E27FC236}">
                <a16:creationId xmlns:a16="http://schemas.microsoft.com/office/drawing/2014/main" id="{67B8ADFE-9941-2E96-111D-01DA9050237A}"/>
              </a:ext>
            </a:extLst>
          </p:cNvPr>
          <p:cNvSpPr txBox="1">
            <a:spLocks/>
          </p:cNvSpPr>
          <p:nvPr/>
        </p:nvSpPr>
        <p:spPr>
          <a:xfrm>
            <a:off x="611179" y="469903"/>
            <a:ext cx="7475520" cy="2128765"/>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2438430">
              <a:spcBef>
                <a:spcPts val="2933"/>
              </a:spcBef>
              <a:defRPr/>
            </a:pPr>
            <a:r>
              <a:rPr lang="en-US" sz="4400" dirty="0">
                <a:solidFill>
                  <a:srgbClr val="000000"/>
                </a:solidFill>
              </a:rPr>
              <a:t>IBM approach for </a:t>
            </a:r>
            <a:br>
              <a:rPr lang="en-US" sz="4400" dirty="0">
                <a:solidFill>
                  <a:srgbClr val="000000"/>
                </a:solidFill>
              </a:rPr>
            </a:br>
            <a:r>
              <a:rPr lang="en-US" sz="4400" dirty="0">
                <a:solidFill>
                  <a:srgbClr val="000000"/>
                </a:solidFill>
              </a:rPr>
              <a:t>hybrid cloud and AI</a:t>
            </a:r>
          </a:p>
        </p:txBody>
      </p:sp>
      <p:cxnSp>
        <p:nvCxnSpPr>
          <p:cNvPr id="4" name="Straight Connector 3">
            <a:extLst>
              <a:ext uri="{FF2B5EF4-FFF2-40B4-BE49-F238E27FC236}">
                <a16:creationId xmlns:a16="http://schemas.microsoft.com/office/drawing/2014/main" id="{50C5D8C8-F62F-CE1B-393E-11F79A8187AE}"/>
              </a:ext>
            </a:extLst>
          </p:cNvPr>
          <p:cNvCxnSpPr>
            <a:cxnSpLocks/>
          </p:cNvCxnSpPr>
          <p:nvPr/>
        </p:nvCxnSpPr>
        <p:spPr>
          <a:xfrm>
            <a:off x="11449392" y="8199736"/>
            <a:ext cx="9022080" cy="0"/>
          </a:xfrm>
          <a:prstGeom prst="line">
            <a:avLst/>
          </a:prstGeom>
          <a:noFill/>
          <a:ln w="3175" cap="flat" cmpd="sng" algn="ctr">
            <a:solidFill>
              <a:srgbClr val="FFFFFF"/>
            </a:solidFill>
            <a:prstDash val="solid"/>
          </a:ln>
          <a:effectLst/>
        </p:spPr>
      </p:cxnSp>
      <p:cxnSp>
        <p:nvCxnSpPr>
          <p:cNvPr id="6" name="Straight Connector 5">
            <a:extLst>
              <a:ext uri="{FF2B5EF4-FFF2-40B4-BE49-F238E27FC236}">
                <a16:creationId xmlns:a16="http://schemas.microsoft.com/office/drawing/2014/main" id="{5F8CDEE2-5915-0098-9E03-110986767F52}"/>
              </a:ext>
            </a:extLst>
          </p:cNvPr>
          <p:cNvCxnSpPr>
            <a:cxnSpLocks/>
          </p:cNvCxnSpPr>
          <p:nvPr/>
        </p:nvCxnSpPr>
        <p:spPr>
          <a:xfrm>
            <a:off x="11449392" y="9152936"/>
            <a:ext cx="9022080" cy="0"/>
          </a:xfrm>
          <a:prstGeom prst="line">
            <a:avLst/>
          </a:prstGeom>
          <a:noFill/>
          <a:ln w="3175" cap="flat" cmpd="sng" algn="ctr">
            <a:solidFill>
              <a:srgbClr val="FFFFFF"/>
            </a:solidFill>
            <a:prstDash val="solid"/>
          </a:ln>
          <a:effectLst/>
        </p:spPr>
      </p:cxnSp>
      <p:sp>
        <p:nvSpPr>
          <p:cNvPr id="11" name="Rectangle 10">
            <a:extLst>
              <a:ext uri="{FF2B5EF4-FFF2-40B4-BE49-F238E27FC236}">
                <a16:creationId xmlns:a16="http://schemas.microsoft.com/office/drawing/2014/main" id="{E1BE30B5-45BE-8D5C-3BB1-1D30A1B5FA79}"/>
              </a:ext>
            </a:extLst>
          </p:cNvPr>
          <p:cNvSpPr/>
          <p:nvPr/>
        </p:nvSpPr>
        <p:spPr>
          <a:xfrm>
            <a:off x="11476200" y="9247380"/>
            <a:ext cx="8960448" cy="292388"/>
          </a:xfrm>
          <a:prstGeom prst="rect">
            <a:avLst/>
          </a:prstGeom>
        </p:spPr>
        <p:txBody>
          <a:bodyPr wrap="square" lIns="0" tIns="0">
            <a:spAutoFit/>
          </a:bodyPr>
          <a:lstStyle/>
          <a:p>
            <a:pPr defTabSz="1645439">
              <a:defRPr/>
            </a:pPr>
            <a:r>
              <a:rPr lang="en-US" sz="1600" kern="0" dirty="0">
                <a:solidFill>
                  <a:srgbClr val="FFFFFF"/>
                </a:solidFill>
                <a:latin typeface="IBM Plex Sans Light" panose="020B0403050203000203" pitchFamily="34" charset="0"/>
              </a:rPr>
              <a:t>OpenShift   ●   Enterprise Linux   ●   Ansible Automation Platform</a:t>
            </a:r>
          </a:p>
        </p:txBody>
      </p:sp>
      <p:sp>
        <p:nvSpPr>
          <p:cNvPr id="13" name="Rectangle 12">
            <a:extLst>
              <a:ext uri="{FF2B5EF4-FFF2-40B4-BE49-F238E27FC236}">
                <a16:creationId xmlns:a16="http://schemas.microsoft.com/office/drawing/2014/main" id="{31A83246-8139-0901-C426-364B7D5A0B74}"/>
              </a:ext>
            </a:extLst>
          </p:cNvPr>
          <p:cNvSpPr/>
          <p:nvPr/>
        </p:nvSpPr>
        <p:spPr>
          <a:xfrm>
            <a:off x="11476200" y="8296865"/>
            <a:ext cx="8960448" cy="292388"/>
          </a:xfrm>
          <a:prstGeom prst="rect">
            <a:avLst/>
          </a:prstGeom>
        </p:spPr>
        <p:txBody>
          <a:bodyPr wrap="square" lIns="0" tIns="0">
            <a:spAutoFit/>
          </a:bodyPr>
          <a:lstStyle/>
          <a:p>
            <a:pPr defTabSz="1645439">
              <a:defRPr/>
            </a:pPr>
            <a:r>
              <a:rPr lang="en-US" sz="1600" kern="0" dirty="0">
                <a:solidFill>
                  <a:srgbClr val="FFFFFF"/>
                </a:solidFill>
                <a:latin typeface="IBM Plex Sans Light" panose="020B0403050203000203" pitchFamily="34" charset="0"/>
              </a:rPr>
              <a:t>watsonx.ai   ●   watsonx.data  ●   watsonx.governance</a:t>
            </a:r>
          </a:p>
        </p:txBody>
      </p:sp>
    </p:spTree>
    <p:extLst>
      <p:ext uri="{BB962C8B-B14F-4D97-AF65-F5344CB8AC3E}">
        <p14:creationId xmlns:p14="http://schemas.microsoft.com/office/powerpoint/2010/main" val="318154902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a:extLst>
              <a:ext uri="{FF2B5EF4-FFF2-40B4-BE49-F238E27FC236}">
                <a16:creationId xmlns:a16="http://schemas.microsoft.com/office/drawing/2014/main" id="{8342BDCD-0AF6-0A16-E773-3B565F10F7F5}"/>
              </a:ext>
            </a:extLst>
          </p:cNvPr>
          <p:cNvGraphicFramePr>
            <a:graphicFrameLocks noGrp="1"/>
          </p:cNvGraphicFramePr>
          <p:nvPr/>
        </p:nvGraphicFramePr>
        <p:xfrm>
          <a:off x="579365" y="8719845"/>
          <a:ext cx="19604685" cy="2261195"/>
        </p:xfrm>
        <a:graphic>
          <a:graphicData uri="http://schemas.openxmlformats.org/drawingml/2006/table">
            <a:tbl>
              <a:tblPr firstRow="1" bandRow="1">
                <a:tableStyleId>{5C22544A-7EE6-4342-B048-85BDC9FD1C3A}</a:tableStyleId>
              </a:tblPr>
              <a:tblGrid>
                <a:gridCol w="2482176">
                  <a:extLst>
                    <a:ext uri="{9D8B030D-6E8A-4147-A177-3AD203B41FA5}">
                      <a16:colId xmlns:a16="http://schemas.microsoft.com/office/drawing/2014/main" val="3966303866"/>
                    </a:ext>
                  </a:extLst>
                </a:gridCol>
                <a:gridCol w="17122509">
                  <a:extLst>
                    <a:ext uri="{9D8B030D-6E8A-4147-A177-3AD203B41FA5}">
                      <a16:colId xmlns:a16="http://schemas.microsoft.com/office/drawing/2014/main" val="88895542"/>
                    </a:ext>
                  </a:extLst>
                </a:gridCol>
              </a:tblGrid>
              <a:tr h="2261195">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2400" b="0" i="0" u="none" strike="noStrike" cap="none" spc="0" baseline="0" dirty="0">
                          <a:solidFill>
                            <a:schemeClr val="bg2"/>
                          </a:solidFill>
                          <a:effectLst/>
                          <a:uFillTx/>
                          <a:latin typeface="IBM Plex Sans Medium" panose="020B0503050203000203" pitchFamily="34" charset="0"/>
                          <a:ea typeface="+mn-ea"/>
                          <a:cs typeface="+mn-cs"/>
                          <a:sym typeface="IBM Plex Sans"/>
                        </a:rPr>
                        <a:t>Hybrid cloud platform</a:t>
                      </a:r>
                    </a:p>
                  </a:txBody>
                  <a:tcPr marL="274285" marR="365712" marT="274285" marB="365712">
                    <a:lnL w="19050" cap="flat" cmpd="sng" algn="ctr">
                      <a:noFill/>
                      <a:prstDash val="solid"/>
                      <a:round/>
                      <a:headEnd type="none" w="med" len="med"/>
                      <a:tailEnd type="none" w="med" len="med"/>
                    </a:lnL>
                    <a:lnR w="12700" cap="flat" cmpd="sng" algn="ctr">
                      <a:solidFill>
                        <a:srgbClr val="DA1E28"/>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DA1E28"/>
                    </a:solidFill>
                  </a:tcPr>
                </a:tc>
                <a:tc>
                  <a:txBody>
                    <a:bodyPr/>
                    <a:lstStyle/>
                    <a:p>
                      <a:pPr algn="l" defTabSz="2438430" fontAlgn="base">
                        <a:lnSpc>
                          <a:spcPct val="100000"/>
                        </a:lnSpc>
                        <a:spcBef>
                          <a:spcPct val="0"/>
                        </a:spcBef>
                        <a:spcAft>
                          <a:spcPct val="0"/>
                        </a:spcAft>
                        <a:defRPr/>
                      </a:pPr>
                      <a:r>
                        <a:rPr lang="en-US" sz="2400" b="0" i="0" kern="0" dirty="0">
                          <a:solidFill>
                            <a:schemeClr val="bg1"/>
                          </a:solidFill>
                          <a:latin typeface="IBM Plex Sans Medium" panose="020B0503050203000203" pitchFamily="34" charset="0"/>
                          <a:sym typeface="Arial"/>
                        </a:rPr>
                        <a:t>Red Hat</a:t>
                      </a:r>
                    </a:p>
                    <a:p>
                      <a:pPr marL="0" marR="0" lvl="0" indent="0" algn="l" defTabSz="1829287" rtl="0" eaLnBrk="1" fontAlgn="auto" latinLnBrk="0" hangingPunct="1">
                        <a:lnSpc>
                          <a:spcPct val="110000"/>
                        </a:lnSpc>
                        <a:spcBef>
                          <a:spcPts val="600"/>
                        </a:spcBef>
                        <a:spcAft>
                          <a:spcPts val="0"/>
                        </a:spcAft>
                        <a:buClrTx/>
                        <a:buSzPct val="90000"/>
                        <a:buFont typeface="Wingdings" pitchFamily="2" charset="2"/>
                        <a:buNone/>
                        <a:tabLst/>
                        <a:defRPr/>
                      </a:pPr>
                      <a:r>
                        <a:rPr kumimoji="0" lang="en-US" sz="2100" b="0" i="0" u="none" strike="noStrike" kern="0" cap="none" spc="0" normalizeH="0" baseline="0" noProof="0" dirty="0">
                          <a:ln>
                            <a:noFill/>
                          </a:ln>
                          <a:solidFill>
                            <a:schemeClr val="bg1"/>
                          </a:solidFill>
                          <a:effectLst/>
                          <a:uLnTx/>
                          <a:uFillTx/>
                          <a:latin typeface="IBM Plex Sans Light" panose="020B0403050203000203" pitchFamily="34" charset="0"/>
                          <a:ea typeface="+mn-ea"/>
                          <a:cs typeface="+mn-cs"/>
                          <a:sym typeface="IBM Plex Sans"/>
                        </a:rPr>
                        <a:t>OpenShift AI</a:t>
                      </a:r>
                    </a:p>
                    <a:p>
                      <a:pPr marL="0" marR="0" lvl="0" indent="0" algn="l" defTabSz="1829287" rtl="0" eaLnBrk="1" fontAlgn="auto" latinLnBrk="0" hangingPunct="1">
                        <a:lnSpc>
                          <a:spcPct val="110000"/>
                        </a:lnSpc>
                        <a:spcBef>
                          <a:spcPts val="0"/>
                        </a:spcBef>
                        <a:spcAft>
                          <a:spcPts val="0"/>
                        </a:spcAft>
                        <a:buClrTx/>
                        <a:buSzPct val="90000"/>
                        <a:buFont typeface="Wingdings" pitchFamily="2" charset="2"/>
                        <a:buNone/>
                        <a:tabLst/>
                        <a:defRPr/>
                      </a:pPr>
                      <a:r>
                        <a:rPr kumimoji="0" lang="en-US" sz="2100" b="0" i="0" u="none" strike="noStrike" kern="0" cap="none" spc="0" normalizeH="0" baseline="0" noProof="0" dirty="0">
                          <a:ln>
                            <a:noFill/>
                          </a:ln>
                          <a:solidFill>
                            <a:schemeClr val="bg1"/>
                          </a:solidFill>
                          <a:effectLst/>
                          <a:uLnTx/>
                          <a:uFillTx/>
                          <a:latin typeface="IBM Plex Sans Light" panose="020B0403050203000203" pitchFamily="34" charset="0"/>
                          <a:ea typeface="+mn-ea"/>
                          <a:cs typeface="+mn-cs"/>
                          <a:sym typeface="IBM Plex Sans"/>
                        </a:rPr>
                        <a:t>Ansible Lightspeed</a:t>
                      </a:r>
                    </a:p>
                    <a:p>
                      <a:pPr marL="0" marR="0" lvl="0" indent="0" algn="l" defTabSz="1829287" rtl="0" eaLnBrk="1" fontAlgn="auto" latinLnBrk="0" hangingPunct="1">
                        <a:lnSpc>
                          <a:spcPct val="110000"/>
                        </a:lnSpc>
                        <a:spcBef>
                          <a:spcPts val="0"/>
                        </a:spcBef>
                        <a:spcAft>
                          <a:spcPts val="0"/>
                        </a:spcAft>
                        <a:buClrTx/>
                        <a:buSzPct val="90000"/>
                        <a:buFont typeface="Wingdings" pitchFamily="2" charset="2"/>
                        <a:buNone/>
                        <a:tabLst/>
                        <a:defRPr/>
                      </a:pPr>
                      <a:endParaRPr lang="en-US" sz="2100" b="0" i="0" kern="0" dirty="0">
                        <a:solidFill>
                          <a:schemeClr val="bg1"/>
                        </a:solidFill>
                        <a:latin typeface="IBM Plex Sans Medium" panose="020B0503050203000203" pitchFamily="34" charset="0"/>
                        <a:sym typeface="Arial"/>
                      </a:endParaRPr>
                    </a:p>
                  </a:txBody>
                  <a:tcPr marL="274285" marR="365712" marT="274285" marB="365712">
                    <a:lnL w="12700" cap="flat" cmpd="sng" algn="ctr">
                      <a:solidFill>
                        <a:srgbClr val="DA1E28"/>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DA1E28"/>
                    </a:solidFill>
                  </a:tcPr>
                </a:tc>
                <a:extLst>
                  <a:ext uri="{0D108BD9-81ED-4DB2-BD59-A6C34878D82A}">
                    <a16:rowId xmlns:a16="http://schemas.microsoft.com/office/drawing/2014/main" val="3683436618"/>
                  </a:ext>
                </a:extLst>
              </a:tr>
            </a:tbl>
          </a:graphicData>
        </a:graphic>
      </p:graphicFrame>
      <p:graphicFrame>
        <p:nvGraphicFramePr>
          <p:cNvPr id="4" name="Table 3">
            <a:extLst>
              <a:ext uri="{FF2B5EF4-FFF2-40B4-BE49-F238E27FC236}">
                <a16:creationId xmlns:a16="http://schemas.microsoft.com/office/drawing/2014/main" id="{BB98D30A-E775-61D8-CD64-573CD7C7BFAF}"/>
              </a:ext>
            </a:extLst>
          </p:cNvPr>
          <p:cNvGraphicFramePr>
            <a:graphicFrameLocks noGrp="1"/>
          </p:cNvGraphicFramePr>
          <p:nvPr/>
        </p:nvGraphicFramePr>
        <p:xfrm>
          <a:off x="579451" y="4521867"/>
          <a:ext cx="19604321" cy="2037371"/>
        </p:xfrm>
        <a:graphic>
          <a:graphicData uri="http://schemas.openxmlformats.org/drawingml/2006/table">
            <a:tbl>
              <a:tblPr firstRow="1" bandRow="1">
                <a:tableStyleId>{5C22544A-7EE6-4342-B048-85BDC9FD1C3A}</a:tableStyleId>
              </a:tblPr>
              <a:tblGrid>
                <a:gridCol w="2477357">
                  <a:extLst>
                    <a:ext uri="{9D8B030D-6E8A-4147-A177-3AD203B41FA5}">
                      <a16:colId xmlns:a16="http://schemas.microsoft.com/office/drawing/2014/main" val="3966303866"/>
                    </a:ext>
                  </a:extLst>
                </a:gridCol>
                <a:gridCol w="3419379">
                  <a:extLst>
                    <a:ext uri="{9D8B030D-6E8A-4147-A177-3AD203B41FA5}">
                      <a16:colId xmlns:a16="http://schemas.microsoft.com/office/drawing/2014/main" val="88895542"/>
                    </a:ext>
                  </a:extLst>
                </a:gridCol>
                <a:gridCol w="3433219">
                  <a:extLst>
                    <a:ext uri="{9D8B030D-6E8A-4147-A177-3AD203B41FA5}">
                      <a16:colId xmlns:a16="http://schemas.microsoft.com/office/drawing/2014/main" val="3541448973"/>
                    </a:ext>
                  </a:extLst>
                </a:gridCol>
                <a:gridCol w="3433219">
                  <a:extLst>
                    <a:ext uri="{9D8B030D-6E8A-4147-A177-3AD203B41FA5}">
                      <a16:colId xmlns:a16="http://schemas.microsoft.com/office/drawing/2014/main" val="1218306245"/>
                    </a:ext>
                  </a:extLst>
                </a:gridCol>
                <a:gridCol w="3423888">
                  <a:extLst>
                    <a:ext uri="{9D8B030D-6E8A-4147-A177-3AD203B41FA5}">
                      <a16:colId xmlns:a16="http://schemas.microsoft.com/office/drawing/2014/main" val="2737296876"/>
                    </a:ext>
                  </a:extLst>
                </a:gridCol>
                <a:gridCol w="3417259">
                  <a:extLst>
                    <a:ext uri="{9D8B030D-6E8A-4147-A177-3AD203B41FA5}">
                      <a16:colId xmlns:a16="http://schemas.microsoft.com/office/drawing/2014/main" val="3102081073"/>
                    </a:ext>
                  </a:extLst>
                </a:gridCol>
              </a:tblGrid>
              <a:tr h="2037371">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2400" b="0" i="0" u="none" strike="noStrike" cap="none" spc="0" baseline="0" dirty="0">
                          <a:solidFill>
                            <a:schemeClr val="bg2"/>
                          </a:solidFill>
                          <a:effectLst/>
                          <a:uFillTx/>
                          <a:latin typeface="IBM Plex Sans Medium" panose="020B0503050203000203" pitchFamily="34" charset="0"/>
                          <a:ea typeface="+mn-ea"/>
                          <a:cs typeface="+mn-cs"/>
                          <a:sym typeface="IBM Plex Sans"/>
                        </a:rPr>
                        <a:t>AI products</a:t>
                      </a:r>
                    </a:p>
                  </a:txBody>
                  <a:tcPr marL="274285" marR="365712" marT="274285" marB="0">
                    <a:lnL w="19050" cap="flat" cmpd="sng" algn="ctr">
                      <a:noFill/>
                      <a:prstDash val="solid"/>
                      <a:round/>
                      <a:headEnd type="none" w="med" len="med"/>
                      <a:tailEnd type="none" w="med" len="med"/>
                    </a:lnL>
                    <a:lnR w="12700" cap="flat" cmpd="sng" algn="ctr">
                      <a:solidFill>
                        <a:schemeClr val="accent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F62FE"/>
                    </a:solidFill>
                  </a:tcPr>
                </a:tc>
                <a:tc>
                  <a:txBody>
                    <a:bodyPr/>
                    <a:lstStyle/>
                    <a:p>
                      <a:pPr marL="0" marR="0" lvl="3" indent="0" algn="l" defTabSz="1829287" rtl="0" eaLnBrk="1" fontAlgn="auto" latinLnBrk="0" hangingPunct="1">
                        <a:lnSpc>
                          <a:spcPct val="110000"/>
                        </a:lnSpc>
                        <a:spcBef>
                          <a:spcPts val="600"/>
                        </a:spcBef>
                        <a:spcAft>
                          <a:spcPts val="0"/>
                        </a:spcAft>
                        <a:buClrTx/>
                        <a:buSzTx/>
                        <a:buFontTx/>
                        <a:buNone/>
                        <a:tabLst/>
                        <a:defRPr/>
                      </a:pPr>
                      <a:r>
                        <a:rPr lang="en-US" sz="2400" b="0" i="0" u="none" strike="noStrike" cap="none" spc="0" baseline="0" dirty="0">
                          <a:solidFill>
                            <a:schemeClr val="bg2"/>
                          </a:solidFill>
                          <a:effectLst/>
                          <a:uFillTx/>
                          <a:latin typeface="IBM Plex Sans Medium" panose="020B0503050203000203" pitchFamily="34" charset="0"/>
                          <a:ea typeface="+mn-ea"/>
                          <a:cs typeface="+mn-cs"/>
                          <a:sym typeface="IBM Plex Sans"/>
                        </a:rPr>
                        <a:t>Digital Labor</a:t>
                      </a:r>
                      <a:br>
                        <a:rPr lang="en-US" sz="2400" b="0" i="0" u="none" strike="noStrike" cap="none" spc="0" baseline="0" dirty="0">
                          <a:solidFill>
                            <a:schemeClr val="bg2"/>
                          </a:solidFill>
                          <a:effectLst/>
                          <a:uFillTx/>
                          <a:latin typeface="IBM Plex Sans Medium" panose="020B0503050203000203" pitchFamily="34" charset="0"/>
                          <a:ea typeface="+mn-ea"/>
                          <a:cs typeface="+mn-cs"/>
                          <a:sym typeface="IBM Plex Sans"/>
                        </a:rPr>
                      </a:br>
                      <a:endParaRPr lang="en-US" sz="2400" b="0" i="0" u="none" strike="noStrike" cap="none" spc="0" baseline="0" dirty="0">
                        <a:solidFill>
                          <a:schemeClr val="bg2"/>
                        </a:solidFill>
                        <a:effectLst/>
                        <a:uFillTx/>
                        <a:latin typeface="IBM Plex Sans Medium" panose="020B0503050203000203" pitchFamily="34" charset="0"/>
                        <a:ea typeface="+mn-ea"/>
                        <a:cs typeface="+mn-cs"/>
                        <a:sym typeface="IBM Plex Sans"/>
                      </a:endParaRPr>
                    </a:p>
                    <a:p>
                      <a:pPr marL="0" marR="0" lvl="3" indent="0" algn="l" defTabSz="1829287" rtl="0" eaLnBrk="1" fontAlgn="auto" latinLnBrk="0" hangingPunct="1">
                        <a:lnSpc>
                          <a:spcPct val="110000"/>
                        </a:lnSpc>
                        <a:spcBef>
                          <a:spcPts val="600"/>
                        </a:spcBef>
                        <a:spcAft>
                          <a:spcPts val="0"/>
                        </a:spcAft>
                        <a:buClrTx/>
                        <a:buSzTx/>
                        <a:buFontTx/>
                        <a:buNone/>
                        <a:tabLst/>
                        <a:defRPr/>
                      </a:pPr>
                      <a:endParaRPr kumimoji="0" lang="en-US" sz="2100" b="0" i="0" u="none" strike="noStrike" kern="0" cap="none" spc="0" normalizeH="0" baseline="0" noProof="0" dirty="0">
                        <a:ln>
                          <a:noFill/>
                        </a:ln>
                        <a:solidFill>
                          <a:srgbClr val="D0E2FF"/>
                        </a:solidFill>
                        <a:effectLst/>
                        <a:uLnTx/>
                        <a:uFillTx/>
                        <a:latin typeface="IBM Plex Sans Light" panose="020B0403050203000203" pitchFamily="34" charset="0"/>
                        <a:ea typeface="+mn-ea"/>
                        <a:cs typeface="+mn-cs"/>
                        <a:sym typeface="IBM Plex Sans"/>
                      </a:endParaRPr>
                    </a:p>
                  </a:txBody>
                  <a:tcPr marL="274285" marR="274285" marT="274285"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F62FE"/>
                    </a:solidFill>
                  </a:tcPr>
                </a:tc>
                <a:tc>
                  <a:txBody>
                    <a:bodyPr/>
                    <a:lstStyle/>
                    <a:p>
                      <a:pPr marL="0" marR="0" lvl="0" indent="0" algn="l" defTabSz="1829287" rtl="0" eaLnBrk="1" fontAlgn="auto" latinLnBrk="0" hangingPunct="1">
                        <a:lnSpc>
                          <a:spcPct val="100000"/>
                        </a:lnSpc>
                        <a:spcBef>
                          <a:spcPts val="0"/>
                        </a:spcBef>
                        <a:spcAft>
                          <a:spcPts val="300"/>
                        </a:spcAft>
                        <a:buClrTx/>
                        <a:buSzTx/>
                        <a:buFontTx/>
                        <a:buNone/>
                        <a:tabLst/>
                        <a:defRPr/>
                      </a:pPr>
                      <a:r>
                        <a:rPr lang="en-US" sz="2400" b="0" i="0" u="none" strike="noStrike" cap="none" spc="0" baseline="0" dirty="0">
                          <a:solidFill>
                            <a:schemeClr val="bg2"/>
                          </a:solidFill>
                          <a:effectLst/>
                          <a:uFillTx/>
                          <a:latin typeface="IBM Plex Sans Medium" panose="020B0503050203000203" pitchFamily="34" charset="0"/>
                          <a:ea typeface="+mn-ea"/>
                          <a:cs typeface="+mn-cs"/>
                          <a:sym typeface="IBM Plex Sans"/>
                        </a:rPr>
                        <a:t>IT Automation</a:t>
                      </a:r>
                      <a:br>
                        <a:rPr lang="en-US" sz="2400" b="0" i="0" u="none" strike="noStrike" cap="none" spc="0" baseline="0" dirty="0">
                          <a:solidFill>
                            <a:schemeClr val="bg2"/>
                          </a:solidFill>
                          <a:effectLst/>
                          <a:uFillTx/>
                          <a:latin typeface="IBM Plex Sans Medium" panose="020B0503050203000203" pitchFamily="34" charset="0"/>
                          <a:ea typeface="+mn-ea"/>
                          <a:cs typeface="+mn-cs"/>
                          <a:sym typeface="IBM Plex Sans"/>
                        </a:rPr>
                      </a:br>
                      <a:endParaRPr lang="en-US" sz="2400" b="0" i="0" u="none" strike="noStrike" cap="none" spc="0" baseline="0" dirty="0">
                        <a:solidFill>
                          <a:schemeClr val="bg2"/>
                        </a:solidFill>
                        <a:effectLst/>
                        <a:uFillTx/>
                        <a:latin typeface="IBM Plex Sans Medium" panose="020B0503050203000203" pitchFamily="34" charset="0"/>
                        <a:ea typeface="+mn-ea"/>
                        <a:cs typeface="+mn-cs"/>
                        <a:sym typeface="IBM Plex Sans"/>
                      </a:endParaRPr>
                    </a:p>
                  </a:txBody>
                  <a:tcPr marL="274285" marR="365712" marT="274285"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F62FE"/>
                    </a:solidFill>
                  </a:tcPr>
                </a:tc>
                <a:tc>
                  <a:txBody>
                    <a:bodyPr/>
                    <a:lstStyle/>
                    <a:p>
                      <a:pPr marL="0" marR="0" lvl="0" indent="0" algn="l" defTabSz="1829287" rtl="0" eaLnBrk="1" fontAlgn="auto" latinLnBrk="0" hangingPunct="1">
                        <a:lnSpc>
                          <a:spcPct val="100000"/>
                        </a:lnSpc>
                        <a:spcBef>
                          <a:spcPts val="0"/>
                        </a:spcBef>
                        <a:spcAft>
                          <a:spcPts val="300"/>
                        </a:spcAft>
                        <a:buClrTx/>
                        <a:buSzTx/>
                        <a:buFontTx/>
                        <a:buNone/>
                        <a:tabLst/>
                        <a:defRPr/>
                      </a:pPr>
                      <a:r>
                        <a:rPr lang="en-US" sz="2400" b="0" i="0" u="none" strike="noStrike" cap="none" spc="0" baseline="0" dirty="0">
                          <a:solidFill>
                            <a:schemeClr val="bg2"/>
                          </a:solidFill>
                          <a:effectLst/>
                          <a:uFillTx/>
                          <a:latin typeface="IBM Plex Sans Medium" panose="020B0503050203000203" pitchFamily="34" charset="0"/>
                          <a:ea typeface="+mn-ea"/>
                          <a:cs typeface="+mn-cs"/>
                          <a:sym typeface="IBM Plex Sans"/>
                        </a:rPr>
                        <a:t>Security</a:t>
                      </a:r>
                      <a:br>
                        <a:rPr lang="en-US" sz="2400" b="0" i="0" u="none" strike="noStrike" cap="none" spc="0" baseline="0" dirty="0">
                          <a:solidFill>
                            <a:schemeClr val="bg2"/>
                          </a:solidFill>
                          <a:effectLst/>
                          <a:uFillTx/>
                          <a:latin typeface="IBM Plex Sans Medium" panose="020B0503050203000203" pitchFamily="34" charset="0"/>
                          <a:ea typeface="+mn-ea"/>
                          <a:cs typeface="+mn-cs"/>
                          <a:sym typeface="IBM Plex Sans"/>
                        </a:rPr>
                      </a:br>
                      <a:endParaRPr lang="en-US" sz="2400" b="0" i="0" u="none" strike="noStrike" cap="none" spc="0" baseline="0" dirty="0">
                        <a:solidFill>
                          <a:schemeClr val="bg2"/>
                        </a:solidFill>
                        <a:effectLst/>
                        <a:uFillTx/>
                        <a:latin typeface="IBM Plex Sans Medium" panose="020B0503050203000203" pitchFamily="34" charset="0"/>
                        <a:ea typeface="+mn-ea"/>
                        <a:cs typeface="+mn-cs"/>
                        <a:sym typeface="IBM Plex Sans"/>
                      </a:endParaRPr>
                    </a:p>
                    <a:p>
                      <a:pPr marL="0" marR="0" lvl="0" indent="0" algn="l" defTabSz="1829287" rtl="0" eaLnBrk="1" fontAlgn="auto" latinLnBrk="0" hangingPunct="1">
                        <a:lnSpc>
                          <a:spcPct val="110000"/>
                        </a:lnSpc>
                        <a:spcBef>
                          <a:spcPts val="0"/>
                        </a:spcBef>
                        <a:spcAft>
                          <a:spcPts val="0"/>
                        </a:spcAft>
                        <a:buClrTx/>
                        <a:buSzPct val="90000"/>
                        <a:buFont typeface="Wingdings" pitchFamily="2" charset="2"/>
                        <a:buNone/>
                        <a:tabLst/>
                        <a:defRPr/>
                      </a:pPr>
                      <a:endParaRPr kumimoji="0" lang="en-US" sz="2100" b="0" i="0" u="none" strike="noStrike" kern="0" cap="none" spc="0" normalizeH="0" baseline="0" noProof="0" dirty="0">
                        <a:ln>
                          <a:noFill/>
                        </a:ln>
                        <a:solidFill>
                          <a:srgbClr val="D0E2FF"/>
                        </a:solidFill>
                        <a:effectLst/>
                        <a:uLnTx/>
                        <a:uFillTx/>
                        <a:latin typeface="IBM Plex Sans Light" panose="020B0403050203000203" pitchFamily="34" charset="0"/>
                        <a:ea typeface="+mn-ea"/>
                        <a:cs typeface="+mn-cs"/>
                        <a:sym typeface="IBM Plex Sans"/>
                      </a:endParaRPr>
                    </a:p>
                  </a:txBody>
                  <a:tcPr marL="274285" marR="365712" marT="274285"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F62FE"/>
                    </a:solidFill>
                  </a:tcPr>
                </a:tc>
                <a:tc>
                  <a:txBody>
                    <a:bodyPr/>
                    <a:lstStyle/>
                    <a:p>
                      <a:pPr marL="0" marR="0" lvl="0" indent="0" algn="l" defTabSz="1829287" rtl="0" eaLnBrk="1" fontAlgn="auto" latinLnBrk="0" hangingPunct="1">
                        <a:lnSpc>
                          <a:spcPct val="100000"/>
                        </a:lnSpc>
                        <a:spcBef>
                          <a:spcPts val="0"/>
                        </a:spcBef>
                        <a:spcAft>
                          <a:spcPts val="300"/>
                        </a:spcAft>
                        <a:buClrTx/>
                        <a:buSzTx/>
                        <a:buFontTx/>
                        <a:buNone/>
                        <a:tabLst/>
                        <a:defRPr/>
                      </a:pPr>
                      <a:r>
                        <a:rPr lang="en-US" sz="2400" b="0" i="0" u="none" strike="noStrike" cap="none" spc="0" baseline="0" dirty="0">
                          <a:solidFill>
                            <a:schemeClr val="bg2"/>
                          </a:solidFill>
                          <a:effectLst/>
                          <a:uFillTx/>
                          <a:latin typeface="IBM Plex Sans Medium" panose="020B0503050203000203" pitchFamily="34" charset="0"/>
                          <a:ea typeface="+mn-ea"/>
                          <a:cs typeface="+mn-cs"/>
                          <a:sym typeface="IBM Plex Sans"/>
                        </a:rPr>
                        <a:t>Sustainability</a:t>
                      </a:r>
                      <a:br>
                        <a:rPr lang="en-US" sz="2400" b="0" i="0" u="none" strike="noStrike" cap="none" spc="0" baseline="0" dirty="0">
                          <a:solidFill>
                            <a:schemeClr val="bg2"/>
                          </a:solidFill>
                          <a:effectLst/>
                          <a:uFillTx/>
                          <a:latin typeface="IBM Plex Sans Medium" panose="020B0503050203000203" pitchFamily="34" charset="0"/>
                          <a:ea typeface="+mn-ea"/>
                          <a:cs typeface="+mn-cs"/>
                          <a:sym typeface="IBM Plex Sans"/>
                        </a:rPr>
                      </a:br>
                      <a:endParaRPr lang="en-US" sz="2400" b="0" i="0" u="none" strike="noStrike" cap="none" spc="0" baseline="0" dirty="0">
                        <a:solidFill>
                          <a:schemeClr val="bg2"/>
                        </a:solidFill>
                        <a:effectLst/>
                        <a:uFillTx/>
                        <a:latin typeface="IBM Plex Sans Medium" panose="020B0503050203000203" pitchFamily="34" charset="0"/>
                        <a:ea typeface="+mn-ea"/>
                        <a:cs typeface="+mn-cs"/>
                        <a:sym typeface="IBM Plex Sans"/>
                      </a:endParaRPr>
                    </a:p>
                  </a:txBody>
                  <a:tcPr marL="274285" marR="365712" marT="274285" marB="0">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F62FE"/>
                    </a:solidFill>
                  </a:tcPr>
                </a:tc>
                <a:tc>
                  <a:txBody>
                    <a:bodyPr/>
                    <a:lstStyle/>
                    <a:p>
                      <a:pPr marL="0" marR="0" lvl="0" indent="0" algn="l" defTabSz="1829287" rtl="0" eaLnBrk="1" fontAlgn="auto" latinLnBrk="0" hangingPunct="1">
                        <a:lnSpc>
                          <a:spcPct val="100000"/>
                        </a:lnSpc>
                        <a:spcBef>
                          <a:spcPts val="0"/>
                        </a:spcBef>
                        <a:spcAft>
                          <a:spcPts val="300"/>
                        </a:spcAft>
                        <a:buClrTx/>
                        <a:buSzTx/>
                        <a:buFontTx/>
                        <a:buNone/>
                        <a:tabLst/>
                        <a:defRPr/>
                      </a:pPr>
                      <a:r>
                        <a:rPr lang="en-US" sz="2400" b="0" i="0" u="none" strike="noStrike" cap="none" spc="0" baseline="0" dirty="0">
                          <a:solidFill>
                            <a:schemeClr val="bg2"/>
                          </a:solidFill>
                          <a:effectLst/>
                          <a:uFillTx/>
                          <a:latin typeface="IBM Plex Sans Medium" panose="020B0503050203000203" pitchFamily="34" charset="0"/>
                          <a:ea typeface="+mn-ea"/>
                          <a:cs typeface="+mn-cs"/>
                          <a:sym typeface="IBM Plex Sans"/>
                        </a:rPr>
                        <a:t>Application Modernization</a:t>
                      </a:r>
                    </a:p>
                    <a:p>
                      <a:pPr marL="0" marR="0" lvl="0" indent="0" algn="l" defTabSz="1829287" rtl="0" eaLnBrk="1" fontAlgn="auto" latinLnBrk="0" hangingPunct="1">
                        <a:lnSpc>
                          <a:spcPct val="110000"/>
                        </a:lnSpc>
                        <a:spcBef>
                          <a:spcPts val="600"/>
                        </a:spcBef>
                        <a:spcAft>
                          <a:spcPts val="0"/>
                        </a:spcAft>
                        <a:buClrTx/>
                        <a:buSzPct val="90000"/>
                        <a:buFontTx/>
                        <a:buNone/>
                        <a:tabLst/>
                        <a:defRPr/>
                      </a:pPr>
                      <a:endParaRPr kumimoji="0" lang="en-US" sz="2100" b="0" i="0" u="none" strike="noStrike" kern="0" cap="none" spc="0" normalizeH="0" baseline="0" noProof="0" dirty="0">
                        <a:ln>
                          <a:noFill/>
                        </a:ln>
                        <a:solidFill>
                          <a:srgbClr val="D0E2FF"/>
                        </a:solidFill>
                        <a:effectLst/>
                        <a:uLnTx/>
                        <a:uFillTx/>
                        <a:latin typeface="IBM Plex Sans Light" panose="020B0403050203000203" pitchFamily="34" charset="0"/>
                        <a:ea typeface="+mn-ea"/>
                        <a:cs typeface="+mn-cs"/>
                        <a:sym typeface="IBM Plex Sans"/>
                      </a:endParaRPr>
                    </a:p>
                  </a:txBody>
                  <a:tcPr marL="274285" marR="457141" marT="274285" marB="0">
                    <a:lnL w="12700" cap="flat" cmpd="sng" algn="ctr">
                      <a:solidFill>
                        <a:schemeClr val="accent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F62FE"/>
                    </a:solidFill>
                  </a:tcPr>
                </a:tc>
                <a:extLst>
                  <a:ext uri="{0D108BD9-81ED-4DB2-BD59-A6C34878D82A}">
                    <a16:rowId xmlns:a16="http://schemas.microsoft.com/office/drawing/2014/main" val="3683436618"/>
                  </a:ext>
                </a:extLst>
              </a:tr>
            </a:tbl>
          </a:graphicData>
        </a:graphic>
      </p:graphicFrame>
      <p:grpSp>
        <p:nvGrpSpPr>
          <p:cNvPr id="2" name="Group 1">
            <a:extLst>
              <a:ext uri="{FF2B5EF4-FFF2-40B4-BE49-F238E27FC236}">
                <a16:creationId xmlns:a16="http://schemas.microsoft.com/office/drawing/2014/main" id="{4566FA22-FEE6-6CAD-AB3F-6B73C73286A1}"/>
              </a:ext>
            </a:extLst>
          </p:cNvPr>
          <p:cNvGrpSpPr/>
          <p:nvPr/>
        </p:nvGrpSpPr>
        <p:grpSpPr>
          <a:xfrm>
            <a:off x="3050779" y="4687972"/>
            <a:ext cx="13714213" cy="1610456"/>
            <a:chOff x="3049587" y="2485711"/>
            <a:chExt cx="13716000" cy="3223428"/>
          </a:xfrm>
        </p:grpSpPr>
        <p:cxnSp>
          <p:nvCxnSpPr>
            <p:cNvPr id="5" name="Straight Connector 4">
              <a:extLst>
                <a:ext uri="{FF2B5EF4-FFF2-40B4-BE49-F238E27FC236}">
                  <a16:creationId xmlns:a16="http://schemas.microsoft.com/office/drawing/2014/main" id="{F2F0C079-0E25-B7E9-C77C-F1A3B62349C6}"/>
                </a:ext>
              </a:extLst>
            </p:cNvPr>
            <p:cNvCxnSpPr>
              <a:cxnSpLocks/>
            </p:cNvCxnSpPr>
            <p:nvPr/>
          </p:nvCxnSpPr>
          <p:spPr bwMode="auto">
            <a:xfrm>
              <a:off x="6471730" y="2485711"/>
              <a:ext cx="0" cy="3223428"/>
            </a:xfrm>
            <a:prstGeom prst="line">
              <a:avLst/>
            </a:prstGeom>
            <a:ln w="19050">
              <a:solidFill>
                <a:schemeClr val="bg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AD5EBCC8-7747-34D7-253B-64C7FCB20A12}"/>
                </a:ext>
              </a:extLst>
            </p:cNvPr>
            <p:cNvCxnSpPr>
              <a:cxnSpLocks/>
            </p:cNvCxnSpPr>
            <p:nvPr/>
          </p:nvCxnSpPr>
          <p:spPr bwMode="auto">
            <a:xfrm>
              <a:off x="9912069" y="2485711"/>
              <a:ext cx="0" cy="3223428"/>
            </a:xfrm>
            <a:prstGeom prst="line">
              <a:avLst/>
            </a:prstGeom>
            <a:ln w="19050">
              <a:solidFill>
                <a:schemeClr val="bg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41D5D925-ABFC-1964-5468-69B1F7DB76F4}"/>
                </a:ext>
              </a:extLst>
            </p:cNvPr>
            <p:cNvCxnSpPr>
              <a:cxnSpLocks/>
            </p:cNvCxnSpPr>
            <p:nvPr/>
          </p:nvCxnSpPr>
          <p:spPr bwMode="auto">
            <a:xfrm>
              <a:off x="13342228" y="2485711"/>
              <a:ext cx="0" cy="3223428"/>
            </a:xfrm>
            <a:prstGeom prst="line">
              <a:avLst/>
            </a:prstGeom>
            <a:ln w="19050">
              <a:solidFill>
                <a:schemeClr val="bg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882637B3-9ECB-EFEE-798F-05AD9A9C8F92}"/>
                </a:ext>
              </a:extLst>
            </p:cNvPr>
            <p:cNvCxnSpPr>
              <a:cxnSpLocks/>
            </p:cNvCxnSpPr>
            <p:nvPr/>
          </p:nvCxnSpPr>
          <p:spPr bwMode="auto">
            <a:xfrm>
              <a:off x="16765587" y="2485711"/>
              <a:ext cx="0" cy="3223428"/>
            </a:xfrm>
            <a:prstGeom prst="line">
              <a:avLst/>
            </a:prstGeom>
            <a:ln w="19050">
              <a:solidFill>
                <a:schemeClr val="bg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C5523FF-BC5A-B6CA-4CB9-DCA164A2759D}"/>
                </a:ext>
              </a:extLst>
            </p:cNvPr>
            <p:cNvCxnSpPr>
              <a:cxnSpLocks/>
            </p:cNvCxnSpPr>
            <p:nvPr/>
          </p:nvCxnSpPr>
          <p:spPr bwMode="auto">
            <a:xfrm>
              <a:off x="3049587" y="2485711"/>
              <a:ext cx="0" cy="3220484"/>
            </a:xfrm>
            <a:prstGeom prst="line">
              <a:avLst/>
            </a:prstGeom>
            <a:ln w="19050">
              <a:solidFill>
                <a:schemeClr val="bg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27" name="Straight Connector 26">
            <a:extLst>
              <a:ext uri="{FF2B5EF4-FFF2-40B4-BE49-F238E27FC236}">
                <a16:creationId xmlns:a16="http://schemas.microsoft.com/office/drawing/2014/main" id="{134BCA74-EF6F-11D0-541D-ADB9946C4878}"/>
              </a:ext>
            </a:extLst>
          </p:cNvPr>
          <p:cNvCxnSpPr>
            <a:cxnSpLocks/>
          </p:cNvCxnSpPr>
          <p:nvPr/>
        </p:nvCxnSpPr>
        <p:spPr bwMode="auto">
          <a:xfrm>
            <a:off x="3050776" y="8938068"/>
            <a:ext cx="0" cy="1721688"/>
          </a:xfrm>
          <a:prstGeom prst="line">
            <a:avLst/>
          </a:prstGeom>
          <a:ln w="19050">
            <a:solidFill>
              <a:schemeClr val="bg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13" name="Table 12">
            <a:extLst>
              <a:ext uri="{FF2B5EF4-FFF2-40B4-BE49-F238E27FC236}">
                <a16:creationId xmlns:a16="http://schemas.microsoft.com/office/drawing/2014/main" id="{30F36CBB-047D-FF6B-77C3-B70E2A0BA657}"/>
              </a:ext>
            </a:extLst>
          </p:cNvPr>
          <p:cNvGraphicFramePr>
            <a:graphicFrameLocks noGrp="1"/>
          </p:cNvGraphicFramePr>
          <p:nvPr/>
        </p:nvGraphicFramePr>
        <p:xfrm>
          <a:off x="20257107" y="2325208"/>
          <a:ext cx="3520624" cy="10844549"/>
        </p:xfrm>
        <a:graphic>
          <a:graphicData uri="http://schemas.openxmlformats.org/drawingml/2006/table">
            <a:tbl>
              <a:tblPr firstRow="1" bandRow="1">
                <a:tableStyleId>{5C22544A-7EE6-4342-B048-85BDC9FD1C3A}</a:tableStyleId>
              </a:tblPr>
              <a:tblGrid>
                <a:gridCol w="3520624">
                  <a:extLst>
                    <a:ext uri="{9D8B030D-6E8A-4147-A177-3AD203B41FA5}">
                      <a16:colId xmlns:a16="http://schemas.microsoft.com/office/drawing/2014/main" val="3966303866"/>
                    </a:ext>
                  </a:extLst>
                </a:gridCol>
              </a:tblGrid>
              <a:tr h="10844549">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2400" b="0" i="0" u="none" strike="noStrike" cap="none" spc="0" baseline="0" dirty="0">
                          <a:solidFill>
                            <a:schemeClr val="bg2"/>
                          </a:solidFill>
                          <a:effectLst/>
                          <a:uFillTx/>
                          <a:latin typeface="IBM Plex Sans Medium" panose="020B0503050203000203" pitchFamily="34" charset="0"/>
                          <a:ea typeface="+mn-ea"/>
                          <a:cs typeface="+mn-cs"/>
                          <a:sym typeface="IBM Plex Sans"/>
                        </a:rPr>
                        <a:t>System Integrators, Software, and </a:t>
                      </a:r>
                    </a:p>
                    <a:p>
                      <a:pPr marL="0" marR="0" lvl="0" indent="0" algn="l" defTabSz="1829287" rtl="0" eaLnBrk="1" fontAlgn="auto" latinLnBrk="0" hangingPunct="1">
                        <a:lnSpc>
                          <a:spcPct val="100000"/>
                        </a:lnSpc>
                        <a:spcBef>
                          <a:spcPts val="0"/>
                        </a:spcBef>
                        <a:spcAft>
                          <a:spcPts val="0"/>
                        </a:spcAft>
                        <a:buClrTx/>
                        <a:buSzTx/>
                        <a:buFontTx/>
                        <a:buNone/>
                        <a:tabLst/>
                        <a:defRPr/>
                      </a:pPr>
                      <a:r>
                        <a:rPr lang="en-US" sz="2400" b="0" i="0" u="none" strike="noStrike" cap="none" spc="0" baseline="0" dirty="0">
                          <a:solidFill>
                            <a:schemeClr val="bg2"/>
                          </a:solidFill>
                          <a:effectLst/>
                          <a:uFillTx/>
                          <a:latin typeface="IBM Plex Sans Medium" panose="020B0503050203000203" pitchFamily="34" charset="0"/>
                          <a:ea typeface="+mn-ea"/>
                          <a:cs typeface="+mn-cs"/>
                          <a:sym typeface="IBM Plex Sans"/>
                        </a:rPr>
                        <a:t>SaaS partners</a:t>
                      </a:r>
                      <a:endParaRPr lang="en-US" sz="2400" b="0" i="0" u="none" strike="noStrike" cap="none" spc="0" baseline="0" dirty="0">
                        <a:solidFill>
                          <a:schemeClr val="bg2"/>
                        </a:solidFill>
                        <a:effectLst/>
                        <a:uFillTx/>
                        <a:latin typeface="IBM Plex Sans" panose="020B0503050203000203" pitchFamily="34" charset="0"/>
                        <a:ea typeface="+mn-ea"/>
                        <a:cs typeface="+mn-cs"/>
                        <a:sym typeface="IBM Plex Sans"/>
                      </a:endParaRPr>
                    </a:p>
                  </a:txBody>
                  <a:tcPr marL="274285" marR="365712" marT="274285" marB="365712">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6F6F6F"/>
                    </a:solidFill>
                  </a:tcPr>
                </a:tc>
                <a:extLst>
                  <a:ext uri="{0D108BD9-81ED-4DB2-BD59-A6C34878D82A}">
                    <a16:rowId xmlns:a16="http://schemas.microsoft.com/office/drawing/2014/main" val="3683436618"/>
                  </a:ext>
                </a:extLst>
              </a:tr>
            </a:tbl>
          </a:graphicData>
        </a:graphic>
      </p:graphicFrame>
      <p:graphicFrame>
        <p:nvGraphicFramePr>
          <p:cNvPr id="10" name="Table 9">
            <a:extLst>
              <a:ext uri="{FF2B5EF4-FFF2-40B4-BE49-F238E27FC236}">
                <a16:creationId xmlns:a16="http://schemas.microsoft.com/office/drawing/2014/main" id="{DCD80BA0-D4E8-8A35-0A79-6D570F2032E3}"/>
              </a:ext>
            </a:extLst>
          </p:cNvPr>
          <p:cNvGraphicFramePr>
            <a:graphicFrameLocks noGrp="1"/>
          </p:cNvGraphicFramePr>
          <p:nvPr/>
        </p:nvGraphicFramePr>
        <p:xfrm>
          <a:off x="579363" y="6550642"/>
          <a:ext cx="19604320" cy="2184317"/>
        </p:xfrm>
        <a:graphic>
          <a:graphicData uri="http://schemas.openxmlformats.org/drawingml/2006/table">
            <a:tbl>
              <a:tblPr firstRow="1" bandRow="1">
                <a:tableStyleId>{5C22544A-7EE6-4342-B048-85BDC9FD1C3A}</a:tableStyleId>
              </a:tblPr>
              <a:tblGrid>
                <a:gridCol w="2482176">
                  <a:extLst>
                    <a:ext uri="{9D8B030D-6E8A-4147-A177-3AD203B41FA5}">
                      <a16:colId xmlns:a16="http://schemas.microsoft.com/office/drawing/2014/main" val="3966303866"/>
                    </a:ext>
                  </a:extLst>
                </a:gridCol>
                <a:gridCol w="3729317">
                  <a:extLst>
                    <a:ext uri="{9D8B030D-6E8A-4147-A177-3AD203B41FA5}">
                      <a16:colId xmlns:a16="http://schemas.microsoft.com/office/drawing/2014/main" val="88895542"/>
                    </a:ext>
                  </a:extLst>
                </a:gridCol>
                <a:gridCol w="3135283">
                  <a:extLst>
                    <a:ext uri="{9D8B030D-6E8A-4147-A177-3AD203B41FA5}">
                      <a16:colId xmlns:a16="http://schemas.microsoft.com/office/drawing/2014/main" val="1193397000"/>
                    </a:ext>
                  </a:extLst>
                </a:gridCol>
                <a:gridCol w="10257544">
                  <a:extLst>
                    <a:ext uri="{9D8B030D-6E8A-4147-A177-3AD203B41FA5}">
                      <a16:colId xmlns:a16="http://schemas.microsoft.com/office/drawing/2014/main" val="1246859342"/>
                    </a:ext>
                  </a:extLst>
                </a:gridCol>
              </a:tblGrid>
              <a:tr h="2184317">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2400" b="0" i="0" u="none" strike="noStrike" cap="none" spc="0" baseline="0" dirty="0">
                          <a:solidFill>
                            <a:schemeClr val="bg2"/>
                          </a:solidFill>
                          <a:effectLst/>
                          <a:uFillTx/>
                          <a:latin typeface="IBM Plex Sans Medium" panose="020B0503050203000203" pitchFamily="34" charset="0"/>
                          <a:ea typeface="+mn-ea"/>
                          <a:cs typeface="+mn-cs"/>
                          <a:sym typeface="IBM Plex Sans"/>
                        </a:rPr>
                        <a:t>AI and data</a:t>
                      </a:r>
                    </a:p>
                    <a:p>
                      <a:pPr marL="0" marR="0" lvl="0" indent="0" algn="l" defTabSz="1829287" rtl="0" eaLnBrk="1" fontAlgn="auto" latinLnBrk="0" hangingPunct="1">
                        <a:lnSpc>
                          <a:spcPct val="100000"/>
                        </a:lnSpc>
                        <a:spcBef>
                          <a:spcPts val="0"/>
                        </a:spcBef>
                        <a:spcAft>
                          <a:spcPts val="0"/>
                        </a:spcAft>
                        <a:buClrTx/>
                        <a:buSzTx/>
                        <a:buFontTx/>
                        <a:buNone/>
                        <a:tabLst/>
                        <a:defRPr/>
                      </a:pPr>
                      <a:r>
                        <a:rPr lang="en-US" sz="2400" b="0" i="0" u="none" strike="noStrike" cap="none" spc="0" baseline="0" dirty="0">
                          <a:solidFill>
                            <a:schemeClr val="bg2"/>
                          </a:solidFill>
                          <a:effectLst/>
                          <a:uFillTx/>
                          <a:latin typeface="IBM Plex Sans Medium" panose="020B0503050203000203" pitchFamily="34" charset="0"/>
                          <a:ea typeface="+mn-ea"/>
                          <a:cs typeface="+mn-cs"/>
                          <a:sym typeface="IBM Plex Sans"/>
                        </a:rPr>
                        <a:t>platform</a:t>
                      </a:r>
                      <a:endParaRPr lang="en-US" sz="2400" b="0" i="0" u="none" strike="noStrike" cap="none" spc="0" baseline="0" dirty="0">
                        <a:solidFill>
                          <a:schemeClr val="bg2"/>
                        </a:solidFill>
                        <a:effectLst/>
                        <a:uFillTx/>
                        <a:latin typeface="IBM Plex Sans" panose="020B0503050203000203" pitchFamily="34" charset="0"/>
                        <a:ea typeface="+mn-ea"/>
                        <a:cs typeface="+mn-cs"/>
                        <a:sym typeface="IBM Plex Sans"/>
                      </a:endParaRPr>
                    </a:p>
                    <a:p>
                      <a:pPr marL="0" marR="0" lvl="0" indent="0" algn="l" defTabSz="1829287" rtl="0" eaLnBrk="1" fontAlgn="auto" latinLnBrk="0" hangingPunct="1">
                        <a:lnSpc>
                          <a:spcPct val="100000"/>
                        </a:lnSpc>
                        <a:spcBef>
                          <a:spcPts val="0"/>
                        </a:spcBef>
                        <a:spcAft>
                          <a:spcPts val="0"/>
                        </a:spcAft>
                        <a:buClrTx/>
                        <a:buSzTx/>
                        <a:buFontTx/>
                        <a:buNone/>
                        <a:tabLst/>
                        <a:defRPr/>
                      </a:pPr>
                      <a:endParaRPr lang="en-US" sz="2400" b="0" i="0" u="none" strike="noStrike" cap="none" spc="0" baseline="0" dirty="0">
                        <a:solidFill>
                          <a:schemeClr val="tx1"/>
                        </a:solidFill>
                        <a:effectLst/>
                        <a:uFillTx/>
                        <a:latin typeface="IBM Plex Sans" panose="020B0503050203000203" pitchFamily="34" charset="0"/>
                        <a:ea typeface="+mn-ea"/>
                        <a:cs typeface="+mn-cs"/>
                        <a:sym typeface="IBM Plex Sans"/>
                      </a:endParaRPr>
                    </a:p>
                  </a:txBody>
                  <a:tcPr marL="274285" marR="365712" marT="274285" marB="365712">
                    <a:lnL w="19050" cap="flat" cmpd="sng" algn="ctr">
                      <a:noFill/>
                      <a:prstDash val="solid"/>
                      <a:round/>
                      <a:headEnd type="none" w="med" len="med"/>
                      <a:tailEnd type="none" w="med" len="med"/>
                    </a:lnL>
                    <a:lnR w="12700" cap="flat" cmpd="sng" algn="ctr">
                      <a:solidFill>
                        <a:srgbClr val="001D6C"/>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01D6C"/>
                    </a:solidFill>
                  </a:tcPr>
                </a:tc>
                <a:tc>
                  <a:txBody>
                    <a:bodyPr/>
                    <a:lstStyle/>
                    <a:p>
                      <a:pPr algn="l" defTabSz="2438430" fontAlgn="base">
                        <a:lnSpc>
                          <a:spcPct val="100000"/>
                        </a:lnSpc>
                        <a:spcBef>
                          <a:spcPts val="0"/>
                        </a:spcBef>
                        <a:spcAft>
                          <a:spcPct val="0"/>
                        </a:spcAft>
                        <a:buClr>
                          <a:srgbClr val="000000"/>
                        </a:buClr>
                        <a:defRPr/>
                      </a:pPr>
                      <a:r>
                        <a:rPr lang="en-US" sz="2400" b="0" i="0" kern="0" dirty="0">
                          <a:solidFill>
                            <a:schemeClr val="bg2"/>
                          </a:solidFill>
                          <a:latin typeface="IBM Plex Sans Medium" panose="020B0503050203000203" pitchFamily="34" charset="0"/>
                          <a:sym typeface="Arial"/>
                        </a:rPr>
                        <a:t>watson</a:t>
                      </a:r>
                      <a:r>
                        <a:rPr lang="en-US" sz="2400" b="0" i="0" kern="0" dirty="0">
                          <a:solidFill>
                            <a:srgbClr val="82CFFF"/>
                          </a:solidFill>
                          <a:latin typeface="IBM Plex Sans Medium" panose="020B0503050203000203" pitchFamily="34" charset="0"/>
                          <a:sym typeface="Arial"/>
                        </a:rPr>
                        <a:t>x</a:t>
                      </a:r>
                    </a:p>
                    <a:p>
                      <a:pPr marL="0" marR="0" lvl="0" indent="0" algn="l" defTabSz="2438430" rtl="0" eaLnBrk="1" fontAlgn="base" latinLnBrk="0" hangingPunct="1">
                        <a:lnSpc>
                          <a:spcPct val="100000"/>
                        </a:lnSpc>
                        <a:spcBef>
                          <a:spcPts val="600"/>
                        </a:spcBef>
                        <a:spcAft>
                          <a:spcPct val="0"/>
                        </a:spcAft>
                        <a:buClr>
                          <a:srgbClr val="000000"/>
                        </a:buClr>
                        <a:buSzTx/>
                        <a:buFontTx/>
                        <a:buNone/>
                        <a:tabLst/>
                        <a:defRPr/>
                      </a:pPr>
                      <a:r>
                        <a:rPr lang="en-US" sz="2100" b="0" i="0" kern="0" dirty="0">
                          <a:solidFill>
                            <a:schemeClr val="bg2"/>
                          </a:solidFill>
                          <a:latin typeface="+mn-lt"/>
                          <a:sym typeface="Arial"/>
                        </a:rPr>
                        <a:t>watson</a:t>
                      </a:r>
                      <a:r>
                        <a:rPr lang="en-US" sz="2100" b="0" i="0" kern="0" dirty="0">
                          <a:solidFill>
                            <a:schemeClr val="accent3"/>
                          </a:solidFill>
                          <a:latin typeface="+mn-lt"/>
                          <a:sym typeface="Arial"/>
                        </a:rPr>
                        <a:t>x</a:t>
                      </a:r>
                      <a:r>
                        <a:rPr lang="en-US" sz="2100" b="0" i="0" kern="0" dirty="0">
                          <a:solidFill>
                            <a:schemeClr val="bg1"/>
                          </a:solidFill>
                          <a:latin typeface="+mn-lt"/>
                          <a:sym typeface="Arial"/>
                        </a:rPr>
                        <a:t>.ai</a:t>
                      </a:r>
                    </a:p>
                    <a:p>
                      <a:pPr marL="0" marR="0" lvl="0" indent="0" algn="l" defTabSz="2438430" rtl="0" eaLnBrk="1" fontAlgn="base" latinLnBrk="0" hangingPunct="1">
                        <a:lnSpc>
                          <a:spcPct val="100000"/>
                        </a:lnSpc>
                        <a:spcBef>
                          <a:spcPts val="0"/>
                        </a:spcBef>
                        <a:spcAft>
                          <a:spcPct val="0"/>
                        </a:spcAft>
                        <a:buClr>
                          <a:srgbClr val="000000"/>
                        </a:buClr>
                        <a:buSzTx/>
                        <a:buFontTx/>
                        <a:buNone/>
                        <a:tabLst/>
                        <a:defRPr/>
                      </a:pPr>
                      <a:r>
                        <a:rPr lang="en-US" sz="2100" b="0" i="0" u="none" strike="noStrike" cap="none" spc="0" baseline="0" dirty="0">
                          <a:solidFill>
                            <a:schemeClr val="bg2"/>
                          </a:solidFill>
                          <a:effectLst/>
                          <a:uFillTx/>
                          <a:latin typeface="+mn-lt"/>
                          <a:ea typeface="+mn-ea"/>
                          <a:cs typeface="+mn-cs"/>
                          <a:sym typeface="IBM Plex Sans"/>
                        </a:rPr>
                        <a:t>watson</a:t>
                      </a:r>
                      <a:r>
                        <a:rPr lang="en-US" sz="2100" b="0" i="0" u="none" strike="noStrike" cap="none" spc="0" baseline="0" dirty="0">
                          <a:solidFill>
                            <a:srgbClr val="82CFFF"/>
                          </a:solidFill>
                          <a:effectLst/>
                          <a:uFillTx/>
                          <a:latin typeface="+mn-lt"/>
                          <a:ea typeface="+mn-ea"/>
                          <a:cs typeface="+mn-cs"/>
                          <a:sym typeface="IBM Plex Sans"/>
                        </a:rPr>
                        <a:t>x</a:t>
                      </a:r>
                      <a:r>
                        <a:rPr lang="en-US" sz="2100" b="0" i="0" u="none" strike="noStrike" cap="none" spc="0" baseline="0" dirty="0">
                          <a:solidFill>
                            <a:schemeClr val="bg1"/>
                          </a:solidFill>
                          <a:effectLst/>
                          <a:uFillTx/>
                          <a:latin typeface="+mn-lt"/>
                          <a:ea typeface="+mn-ea"/>
                          <a:cs typeface="+mn-cs"/>
                          <a:sym typeface="IBM Plex Sans"/>
                        </a:rPr>
                        <a:t>.data</a:t>
                      </a:r>
                      <a:endParaRPr lang="en-US" sz="2100" b="0" i="0" kern="0" dirty="0">
                        <a:solidFill>
                          <a:schemeClr val="bg1"/>
                        </a:solidFill>
                        <a:latin typeface="+mn-lt"/>
                        <a:sym typeface="Arial"/>
                      </a:endParaRPr>
                    </a:p>
                    <a:p>
                      <a:pPr marL="0" marR="0" lvl="0" indent="0" algn="l" defTabSz="2438430" rtl="0" eaLnBrk="1" fontAlgn="base" latinLnBrk="0" hangingPunct="1">
                        <a:lnSpc>
                          <a:spcPct val="100000"/>
                        </a:lnSpc>
                        <a:spcBef>
                          <a:spcPts val="0"/>
                        </a:spcBef>
                        <a:spcAft>
                          <a:spcPct val="0"/>
                        </a:spcAft>
                        <a:buClr>
                          <a:srgbClr val="000000"/>
                        </a:buClr>
                        <a:buSzTx/>
                        <a:buFontTx/>
                        <a:buNone/>
                        <a:tabLst/>
                        <a:defRPr/>
                      </a:pPr>
                      <a:r>
                        <a:rPr lang="en-US" sz="2100" b="0" i="0" u="none" strike="noStrike" cap="none" spc="0" baseline="0" dirty="0">
                          <a:solidFill>
                            <a:schemeClr val="bg2"/>
                          </a:solidFill>
                          <a:effectLst/>
                          <a:uFillTx/>
                          <a:latin typeface="+mn-lt"/>
                          <a:ea typeface="+mn-ea"/>
                          <a:cs typeface="+mn-cs"/>
                          <a:sym typeface="IBM Plex Sans"/>
                        </a:rPr>
                        <a:t>watson</a:t>
                      </a:r>
                      <a:r>
                        <a:rPr lang="en-US" sz="2100" b="0" i="0" u="none" strike="noStrike" cap="none" spc="0" baseline="0" dirty="0">
                          <a:solidFill>
                            <a:srgbClr val="82CFFF"/>
                          </a:solidFill>
                          <a:effectLst/>
                          <a:uFillTx/>
                          <a:latin typeface="+mn-lt"/>
                          <a:ea typeface="+mn-ea"/>
                          <a:cs typeface="+mn-cs"/>
                          <a:sym typeface="IBM Plex Sans"/>
                        </a:rPr>
                        <a:t>x</a:t>
                      </a:r>
                      <a:r>
                        <a:rPr lang="en-US" sz="2100" b="0" i="0" u="none" strike="noStrike" cap="none" spc="0" baseline="0" dirty="0">
                          <a:solidFill>
                            <a:schemeClr val="bg1"/>
                          </a:solidFill>
                          <a:effectLst/>
                          <a:uFillTx/>
                          <a:latin typeface="+mn-lt"/>
                          <a:ea typeface="+mn-ea"/>
                          <a:cs typeface="+mn-cs"/>
                          <a:sym typeface="IBM Plex Sans"/>
                        </a:rPr>
                        <a:t>.governance</a:t>
                      </a:r>
                    </a:p>
                  </a:txBody>
                  <a:tcPr marL="274285" marR="365712" marT="274285" marB="365712">
                    <a:lnL w="12700" cap="flat" cmpd="sng" algn="ctr">
                      <a:solidFill>
                        <a:srgbClr val="001D6C"/>
                      </a:solidFill>
                      <a:prstDash val="solid"/>
                      <a:round/>
                      <a:headEnd type="none" w="med" len="med"/>
                      <a:tailEnd type="none" w="med" len="med"/>
                    </a:lnL>
                    <a:lnR w="12700" cap="flat" cmpd="sng" algn="ctr">
                      <a:solidFill>
                        <a:srgbClr val="001D6C"/>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01D6C"/>
                    </a:solidFill>
                  </a:tcPr>
                </a:tc>
                <a:tc>
                  <a:txBody>
                    <a:bodyPr/>
                    <a:lstStyle/>
                    <a:p>
                      <a:pPr marL="0" marR="0" lvl="0" indent="0" algn="l" defTabSz="2438430" rtl="0" eaLnBrk="1" fontAlgn="base" latinLnBrk="0" hangingPunct="1">
                        <a:lnSpc>
                          <a:spcPct val="100000"/>
                        </a:lnSpc>
                        <a:spcBef>
                          <a:spcPts val="0"/>
                        </a:spcBef>
                        <a:spcAft>
                          <a:spcPct val="0"/>
                        </a:spcAft>
                        <a:buClr>
                          <a:srgbClr val="000000"/>
                        </a:buClr>
                        <a:buSzTx/>
                        <a:buFontTx/>
                        <a:buNone/>
                        <a:tabLst/>
                        <a:defRPr/>
                      </a:pPr>
                      <a:endParaRPr lang="en-US" sz="2400" b="0" i="0" kern="0" dirty="0">
                        <a:solidFill>
                          <a:srgbClr val="82CFFF"/>
                        </a:solidFill>
                        <a:latin typeface="+mn-lt"/>
                        <a:sym typeface="Arial"/>
                      </a:endParaRPr>
                    </a:p>
                  </a:txBody>
                  <a:tcPr marL="274285" marR="365712" marT="274285" marB="365712">
                    <a:lnL w="12700" cap="flat" cmpd="sng" algn="ctr">
                      <a:solidFill>
                        <a:srgbClr val="001D6C"/>
                      </a:solidFill>
                      <a:prstDash val="solid"/>
                      <a:round/>
                      <a:headEnd type="none" w="med" len="med"/>
                      <a:tailEnd type="none" w="med" len="med"/>
                    </a:lnL>
                    <a:lnR w="12700" cap="flat" cmpd="sng" algn="ctr">
                      <a:solidFill>
                        <a:srgbClr val="001D6C"/>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01D6C"/>
                    </a:solidFill>
                  </a:tcPr>
                </a:tc>
                <a:tc>
                  <a:txBody>
                    <a:bodyPr/>
                    <a:lstStyle/>
                    <a:p>
                      <a:pPr marL="0" marR="0" lvl="0" indent="0" algn="l" defTabSz="2438430" rtl="0" eaLnBrk="1" fontAlgn="base" latinLnBrk="0" hangingPunct="1">
                        <a:lnSpc>
                          <a:spcPct val="100000"/>
                        </a:lnSpc>
                        <a:spcBef>
                          <a:spcPts val="0"/>
                        </a:spcBef>
                        <a:spcAft>
                          <a:spcPct val="0"/>
                        </a:spcAft>
                        <a:buClr>
                          <a:srgbClr val="000000"/>
                        </a:buClr>
                        <a:buSzTx/>
                        <a:buFontTx/>
                        <a:buNone/>
                        <a:tabLst/>
                        <a:defRPr/>
                      </a:pPr>
                      <a:endParaRPr lang="en-US" sz="2400" b="0" i="0" kern="0" dirty="0">
                        <a:solidFill>
                          <a:srgbClr val="82CFFF"/>
                        </a:solidFill>
                        <a:latin typeface="+mn-lt"/>
                        <a:sym typeface="Arial"/>
                      </a:endParaRPr>
                    </a:p>
                  </a:txBody>
                  <a:tcPr marL="274285" marR="365712" marT="274285" marB="365712">
                    <a:lnL w="12700" cap="flat" cmpd="sng" algn="ctr">
                      <a:solidFill>
                        <a:srgbClr val="001D6C"/>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01D6C"/>
                    </a:solidFill>
                  </a:tcPr>
                </a:tc>
                <a:extLst>
                  <a:ext uri="{0D108BD9-81ED-4DB2-BD59-A6C34878D82A}">
                    <a16:rowId xmlns:a16="http://schemas.microsoft.com/office/drawing/2014/main" val="3683436618"/>
                  </a:ext>
                </a:extLst>
              </a:tr>
            </a:tbl>
          </a:graphicData>
        </a:graphic>
      </p:graphicFrame>
      <p:cxnSp>
        <p:nvCxnSpPr>
          <p:cNvPr id="15" name="Straight Connector 14">
            <a:extLst>
              <a:ext uri="{FF2B5EF4-FFF2-40B4-BE49-F238E27FC236}">
                <a16:creationId xmlns:a16="http://schemas.microsoft.com/office/drawing/2014/main" id="{46EA8629-5B89-D99C-38E2-1FB2D5E2CF8D}"/>
              </a:ext>
            </a:extLst>
          </p:cNvPr>
          <p:cNvCxnSpPr>
            <a:cxnSpLocks/>
          </p:cNvCxnSpPr>
          <p:nvPr/>
        </p:nvCxnSpPr>
        <p:spPr bwMode="auto">
          <a:xfrm>
            <a:off x="3050776" y="6758348"/>
            <a:ext cx="0" cy="1810371"/>
          </a:xfrm>
          <a:prstGeom prst="line">
            <a:avLst/>
          </a:prstGeom>
          <a:ln w="19050">
            <a:solidFill>
              <a:schemeClr val="bg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itle 1">
            <a:extLst>
              <a:ext uri="{FF2B5EF4-FFF2-40B4-BE49-F238E27FC236}">
                <a16:creationId xmlns:a16="http://schemas.microsoft.com/office/drawing/2014/main" id="{CAD8B9C1-A738-3FA1-9F9E-EC64CA813520}"/>
              </a:ext>
            </a:extLst>
          </p:cNvPr>
          <p:cNvSpPr txBox="1">
            <a:spLocks/>
          </p:cNvSpPr>
          <p:nvPr/>
        </p:nvSpPr>
        <p:spPr>
          <a:xfrm>
            <a:off x="577586" y="601601"/>
            <a:ext cx="12237555" cy="16505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8430">
              <a:lnSpc>
                <a:spcPct val="100000"/>
              </a:lnSpc>
              <a:defRPr/>
            </a:pPr>
            <a:r>
              <a:rPr lang="en-US" sz="4400" kern="0" dirty="0">
                <a:solidFill>
                  <a:srgbClr val="000000"/>
                </a:solidFill>
                <a:latin typeface="+mn-lt"/>
              </a:rPr>
              <a:t>IBM approach for AI:</a:t>
            </a:r>
          </a:p>
          <a:p>
            <a:pPr defTabSz="2438430">
              <a:lnSpc>
                <a:spcPct val="100000"/>
              </a:lnSpc>
              <a:defRPr/>
            </a:pPr>
            <a:r>
              <a:rPr lang="en-US" sz="4400" b="1" kern="0" dirty="0">
                <a:solidFill>
                  <a:srgbClr val="000000"/>
                </a:solidFill>
                <a:latin typeface="+mn-lt"/>
              </a:rPr>
              <a:t>Unleash the intelligence in your business</a:t>
            </a:r>
            <a:br>
              <a:rPr lang="en-US" sz="4400" kern="0" dirty="0">
                <a:solidFill>
                  <a:srgbClr val="000000"/>
                </a:solidFill>
                <a:latin typeface="+mn-lt"/>
              </a:rPr>
            </a:br>
            <a:endParaRPr lang="en-US" sz="4400" kern="0" dirty="0">
              <a:solidFill>
                <a:srgbClr val="000000"/>
              </a:solidFill>
              <a:latin typeface="+mn-lt"/>
            </a:endParaRPr>
          </a:p>
        </p:txBody>
      </p:sp>
      <p:sp>
        <p:nvSpPr>
          <p:cNvPr id="12" name="Rectangle 11">
            <a:extLst>
              <a:ext uri="{FF2B5EF4-FFF2-40B4-BE49-F238E27FC236}">
                <a16:creationId xmlns:a16="http://schemas.microsoft.com/office/drawing/2014/main" id="{3A0B182F-6190-5DD7-8E62-2826DA76CEE6}"/>
              </a:ext>
            </a:extLst>
          </p:cNvPr>
          <p:cNvSpPr/>
          <p:nvPr/>
        </p:nvSpPr>
        <p:spPr bwMode="auto">
          <a:xfrm>
            <a:off x="577587" y="11071155"/>
            <a:ext cx="19581232" cy="2098603"/>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05" tIns="91405" rIns="91405" bIns="91405" numCol="1" rtlCol="0" anchor="t" anchorCtr="0" compatLnSpc="1">
            <a:prstTxWarp prst="textNoShape">
              <a:avLst/>
            </a:prstTxWarp>
          </a:bodyPr>
          <a:lstStyle/>
          <a:p>
            <a:pPr defTabSz="914057" fontAlgn="base">
              <a:spcBef>
                <a:spcPct val="0"/>
              </a:spcBef>
              <a:spcAft>
                <a:spcPct val="0"/>
              </a:spcAft>
              <a:defRPr/>
            </a:pPr>
            <a:endParaRPr lang="en-US" sz="1400" dirty="0">
              <a:solidFill>
                <a:srgbClr val="FFFFFF"/>
              </a:solidFill>
              <a:latin typeface="IBM Plex Sans Light"/>
            </a:endParaRPr>
          </a:p>
        </p:txBody>
      </p:sp>
      <p:sp>
        <p:nvSpPr>
          <p:cNvPr id="16" name="TextBox 15">
            <a:extLst>
              <a:ext uri="{FF2B5EF4-FFF2-40B4-BE49-F238E27FC236}">
                <a16:creationId xmlns:a16="http://schemas.microsoft.com/office/drawing/2014/main" id="{7CA8A132-570A-386D-C4DF-50E7768CF559}"/>
              </a:ext>
            </a:extLst>
          </p:cNvPr>
          <p:cNvSpPr txBox="1"/>
          <p:nvPr/>
        </p:nvSpPr>
        <p:spPr>
          <a:xfrm>
            <a:off x="546125" y="11225904"/>
            <a:ext cx="2504653" cy="83099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1828604">
              <a:defRPr/>
            </a:pPr>
            <a:r>
              <a:rPr lang="en-US" sz="2400" dirty="0">
                <a:solidFill>
                  <a:srgbClr val="FFFFFF"/>
                </a:solidFill>
                <a:latin typeface="IBM Plex Sans Medium" panose="020B0503050203000203" pitchFamily="34" charset="0"/>
                <a:sym typeface="IBM Plex Sans"/>
              </a:rPr>
              <a:t>Infrastructure for AI</a:t>
            </a:r>
          </a:p>
        </p:txBody>
      </p:sp>
      <p:sp>
        <p:nvSpPr>
          <p:cNvPr id="17" name="Rectangle 16">
            <a:extLst>
              <a:ext uri="{FF2B5EF4-FFF2-40B4-BE49-F238E27FC236}">
                <a16:creationId xmlns:a16="http://schemas.microsoft.com/office/drawing/2014/main" id="{7DD8FAA8-EFB0-82C5-E31D-7620699A18FF}"/>
              </a:ext>
            </a:extLst>
          </p:cNvPr>
          <p:cNvSpPr/>
          <p:nvPr/>
        </p:nvSpPr>
        <p:spPr bwMode="auto">
          <a:xfrm>
            <a:off x="9983166" y="11071155"/>
            <a:ext cx="10189136" cy="2098603"/>
          </a:xfrm>
          <a:prstGeom prst="rect">
            <a:avLst/>
          </a:prstGeom>
          <a:solidFill>
            <a:schemeClr val="tx1">
              <a:lumMod val="50000"/>
              <a:lumOff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05" tIns="91405" rIns="91405" bIns="91405" numCol="1" rtlCol="0" anchor="t" anchorCtr="0" compatLnSpc="1">
            <a:prstTxWarp prst="textNoShape">
              <a:avLst/>
            </a:prstTxWarp>
          </a:bodyPr>
          <a:lstStyle/>
          <a:p>
            <a:pPr defTabSz="914057" fontAlgn="base">
              <a:spcBef>
                <a:spcPct val="0"/>
              </a:spcBef>
              <a:spcAft>
                <a:spcPct val="0"/>
              </a:spcAft>
              <a:defRPr/>
            </a:pPr>
            <a:endParaRPr lang="en-US" sz="1400" dirty="0">
              <a:solidFill>
                <a:srgbClr val="FFFFFF"/>
              </a:solidFill>
              <a:latin typeface="IBM Plex Sans Light"/>
            </a:endParaRPr>
          </a:p>
        </p:txBody>
      </p:sp>
      <p:sp>
        <p:nvSpPr>
          <p:cNvPr id="18" name="TextBox 17">
            <a:extLst>
              <a:ext uri="{FF2B5EF4-FFF2-40B4-BE49-F238E27FC236}">
                <a16:creationId xmlns:a16="http://schemas.microsoft.com/office/drawing/2014/main" id="{45964257-D987-A705-E4DB-FF17AC2C6CF6}"/>
              </a:ext>
            </a:extLst>
          </p:cNvPr>
          <p:cNvSpPr txBox="1"/>
          <p:nvPr/>
        </p:nvSpPr>
        <p:spPr>
          <a:xfrm>
            <a:off x="9960694" y="11225905"/>
            <a:ext cx="10175653" cy="46166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1828604">
              <a:defRPr/>
            </a:pPr>
            <a:r>
              <a:rPr lang="en-US" sz="2400" dirty="0">
                <a:solidFill>
                  <a:srgbClr val="FFFFFF"/>
                </a:solidFill>
                <a:latin typeface="IBM Plex Sans Medium" panose="020B0503050203000203" pitchFamily="34" charset="0"/>
                <a:sym typeface="IBM Plex Sans"/>
              </a:rPr>
              <a:t>AWS/Azure/Other </a:t>
            </a:r>
          </a:p>
        </p:txBody>
      </p:sp>
      <p:sp>
        <p:nvSpPr>
          <p:cNvPr id="20" name="TextBox 19">
            <a:extLst>
              <a:ext uri="{FF2B5EF4-FFF2-40B4-BE49-F238E27FC236}">
                <a16:creationId xmlns:a16="http://schemas.microsoft.com/office/drawing/2014/main" id="{4F59FB22-CA34-1CC2-4874-308966C4BAEF}"/>
              </a:ext>
            </a:extLst>
          </p:cNvPr>
          <p:cNvSpPr txBox="1"/>
          <p:nvPr/>
        </p:nvSpPr>
        <p:spPr>
          <a:xfrm>
            <a:off x="584471" y="2351973"/>
            <a:ext cx="19599213" cy="2098603"/>
          </a:xfrm>
          <a:prstGeom prst="rect">
            <a:avLst/>
          </a:prstGeom>
          <a:solidFill>
            <a:schemeClr val="accent1"/>
          </a:solidFill>
          <a:ln w="1905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nchor="ctr" anchorCtr="1">
            <a:noAutofit/>
          </a:bodyPr>
          <a:lstStyle/>
          <a:p>
            <a:pPr algn="ctr" defTabSz="1828692">
              <a:lnSpc>
                <a:spcPct val="90000"/>
              </a:lnSpc>
              <a:defRPr/>
            </a:pPr>
            <a:endParaRPr lang="en-US" sz="1400" dirty="0">
              <a:solidFill>
                <a:srgbClr val="FFFFFF"/>
              </a:solidFill>
              <a:latin typeface="IBM Plex Sans Medm" panose="020B0503050203000203" pitchFamily="34" charset="0"/>
              <a:sym typeface="IBM Plex Sans"/>
            </a:endParaRPr>
          </a:p>
          <a:p>
            <a:pPr algn="ctr" defTabSz="1828692">
              <a:lnSpc>
                <a:spcPct val="90000"/>
              </a:lnSpc>
              <a:defRPr/>
            </a:pPr>
            <a:endParaRPr lang="en-US" sz="1400" dirty="0">
              <a:solidFill>
                <a:srgbClr val="FFFFFF"/>
              </a:solidFill>
              <a:latin typeface="IBM Plex Sans Medm" panose="020B0503050203000203" pitchFamily="34" charset="0"/>
              <a:sym typeface="IBM Plex Sans"/>
            </a:endParaRPr>
          </a:p>
        </p:txBody>
      </p:sp>
      <p:sp>
        <p:nvSpPr>
          <p:cNvPr id="22" name="TextBox 21">
            <a:extLst>
              <a:ext uri="{FF2B5EF4-FFF2-40B4-BE49-F238E27FC236}">
                <a16:creationId xmlns:a16="http://schemas.microsoft.com/office/drawing/2014/main" id="{ECE70824-833C-D2ED-45EF-CB2DCD8BD755}"/>
              </a:ext>
            </a:extLst>
          </p:cNvPr>
          <p:cNvSpPr txBox="1"/>
          <p:nvPr/>
        </p:nvSpPr>
        <p:spPr>
          <a:xfrm>
            <a:off x="577590" y="2325209"/>
            <a:ext cx="2399765" cy="1307011"/>
          </a:xfrm>
          <a:prstGeom prst="rect">
            <a:avLst/>
          </a:prstGeom>
          <a:noFill/>
        </p:spPr>
        <p:txBody>
          <a:bodyPr wrap="square" lIns="243840" tIns="243840" rIns="243840" bIns="243840" rtlCol="0" anchor="t">
            <a:noAutofit/>
          </a:bodyPr>
          <a:lstStyle/>
          <a:p>
            <a:pPr defTabSz="1829311">
              <a:defRPr/>
            </a:pPr>
            <a:r>
              <a:rPr lang="en-US" sz="2400" dirty="0">
                <a:solidFill>
                  <a:srgbClr val="FFFFFF"/>
                </a:solidFill>
                <a:latin typeface="IBM Plex Sans Medium" panose="020B0503050203000203" pitchFamily="34" charset="0"/>
                <a:sym typeface="IBM Plex Sans"/>
              </a:rPr>
              <a:t>Consulting </a:t>
            </a:r>
          </a:p>
          <a:p>
            <a:pPr defTabSz="1829311">
              <a:defRPr/>
            </a:pPr>
            <a:r>
              <a:rPr lang="en-US" sz="2400" dirty="0">
                <a:solidFill>
                  <a:srgbClr val="FFFFFF"/>
                </a:solidFill>
                <a:latin typeface="IBM Plex Sans Medium" panose="020B0503050203000203" pitchFamily="34" charset="0"/>
                <a:sym typeface="IBM Plex Sans"/>
              </a:rPr>
              <a:t>for AI</a:t>
            </a:r>
            <a:endParaRPr lang="en-US" sz="2400" kern="0" dirty="0">
              <a:solidFill>
                <a:srgbClr val="82CFFF"/>
              </a:solidFill>
              <a:latin typeface="IBM Plex Sans Medium" panose="020B0503050203000203" pitchFamily="34" charset="0"/>
              <a:sym typeface="Arial"/>
            </a:endParaRPr>
          </a:p>
        </p:txBody>
      </p:sp>
      <p:sp>
        <p:nvSpPr>
          <p:cNvPr id="23" name="Rectangle 22">
            <a:extLst>
              <a:ext uri="{FF2B5EF4-FFF2-40B4-BE49-F238E27FC236}">
                <a16:creationId xmlns:a16="http://schemas.microsoft.com/office/drawing/2014/main" id="{9824E290-30E5-985B-3F8E-84F89501F3C5}"/>
              </a:ext>
            </a:extLst>
          </p:cNvPr>
          <p:cNvSpPr/>
          <p:nvPr/>
        </p:nvSpPr>
        <p:spPr>
          <a:xfrm>
            <a:off x="3374115" y="11230075"/>
            <a:ext cx="6196720" cy="1030860"/>
          </a:xfrm>
          <a:prstGeom prst="rect">
            <a:avLst/>
          </a:prstGeom>
        </p:spPr>
        <p:txBody>
          <a:bodyPr wrap="square" lIns="0" tIns="0">
            <a:spAutoFit/>
          </a:bodyPr>
          <a:lstStyle/>
          <a:p>
            <a:pPr defTabSz="1645439">
              <a:defRPr/>
            </a:pPr>
            <a:r>
              <a:rPr lang="en-US" sz="2133" kern="0" dirty="0">
                <a:solidFill>
                  <a:srgbClr val="FFFFFF"/>
                </a:solidFill>
                <a:latin typeface="IBM Plex Sans Light" panose="020B0403050203000203" pitchFamily="34" charset="0"/>
              </a:rPr>
              <a:t>zSystems</a:t>
            </a:r>
          </a:p>
          <a:p>
            <a:pPr defTabSz="1645439">
              <a:defRPr/>
            </a:pPr>
            <a:r>
              <a:rPr lang="en-US" sz="2133" kern="0" dirty="0">
                <a:solidFill>
                  <a:srgbClr val="FFFFFF"/>
                </a:solidFill>
                <a:latin typeface="IBM Plex Sans Light" panose="020B0403050203000203" pitchFamily="34" charset="0"/>
              </a:rPr>
              <a:t>Distributed Infrastructure </a:t>
            </a:r>
            <a:br>
              <a:rPr lang="en-US" sz="2133" kern="0" dirty="0">
                <a:solidFill>
                  <a:srgbClr val="FFFFFF"/>
                </a:solidFill>
                <a:latin typeface="IBM Plex Sans Light" panose="020B0403050203000203" pitchFamily="34" charset="0"/>
              </a:rPr>
            </a:br>
            <a:endParaRPr lang="en-US" sz="2133" kern="0" dirty="0">
              <a:solidFill>
                <a:srgbClr val="FFFFFF"/>
              </a:solidFill>
              <a:latin typeface="IBM Plex Sans Light" panose="020B0403050203000203" pitchFamily="34" charset="0"/>
            </a:endParaRPr>
          </a:p>
        </p:txBody>
      </p:sp>
      <p:cxnSp>
        <p:nvCxnSpPr>
          <p:cNvPr id="25" name="Straight Connector 24">
            <a:extLst>
              <a:ext uri="{FF2B5EF4-FFF2-40B4-BE49-F238E27FC236}">
                <a16:creationId xmlns:a16="http://schemas.microsoft.com/office/drawing/2014/main" id="{F036C76F-377B-B9C2-E737-ABF3DBCD0FD5}"/>
              </a:ext>
            </a:extLst>
          </p:cNvPr>
          <p:cNvCxnSpPr>
            <a:cxnSpLocks/>
          </p:cNvCxnSpPr>
          <p:nvPr/>
        </p:nvCxnSpPr>
        <p:spPr bwMode="auto">
          <a:xfrm>
            <a:off x="3050776" y="11278225"/>
            <a:ext cx="0" cy="1721688"/>
          </a:xfrm>
          <a:prstGeom prst="line">
            <a:avLst/>
          </a:prstGeom>
          <a:ln w="19050">
            <a:solidFill>
              <a:schemeClr val="bg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DF558C7A-7268-D4EF-9ECD-97641BEEA257}"/>
              </a:ext>
            </a:extLst>
          </p:cNvPr>
          <p:cNvSpPr txBox="1"/>
          <p:nvPr/>
        </p:nvSpPr>
        <p:spPr>
          <a:xfrm>
            <a:off x="3050776" y="2358313"/>
            <a:ext cx="16912219" cy="1307011"/>
          </a:xfrm>
          <a:prstGeom prst="rect">
            <a:avLst/>
          </a:prstGeom>
          <a:noFill/>
        </p:spPr>
        <p:txBody>
          <a:bodyPr wrap="square" lIns="243840" tIns="243840" rIns="243840" bIns="243840" rtlCol="0" anchor="t">
            <a:noAutofit/>
          </a:bodyPr>
          <a:lstStyle/>
          <a:p>
            <a:pPr defTabSz="1829311">
              <a:spcBef>
                <a:spcPts val="2933"/>
              </a:spcBef>
              <a:defRPr/>
            </a:pPr>
            <a:r>
              <a:rPr lang="en-US" sz="2400" dirty="0">
                <a:solidFill>
                  <a:srgbClr val="FFFFFF"/>
                </a:solidFill>
                <a:latin typeface="IBM Plex Sans Medium" panose="020B0503050203000203" pitchFamily="34" charset="0"/>
                <a:sym typeface="IBM Plex Sans"/>
              </a:rPr>
              <a:t>Center of Excellence for Generative AI and Client Engineering for </a:t>
            </a:r>
            <a:r>
              <a:rPr lang="en-US" sz="2400" kern="0" dirty="0">
                <a:solidFill>
                  <a:srgbClr val="E5F6FF"/>
                </a:solidFill>
                <a:latin typeface="IBM Plex Sans Medium" panose="020B0503050203000203" pitchFamily="34" charset="0"/>
                <a:sym typeface="Arial"/>
              </a:rPr>
              <a:t>watson</a:t>
            </a:r>
            <a:r>
              <a:rPr lang="en-US" sz="2400" kern="0" dirty="0">
                <a:solidFill>
                  <a:srgbClr val="82CFFF"/>
                </a:solidFill>
                <a:latin typeface="IBM Plex Sans Medium" panose="020B0503050203000203" pitchFamily="34" charset="0"/>
                <a:sym typeface="Arial"/>
              </a:rPr>
              <a:t>x</a:t>
            </a:r>
          </a:p>
        </p:txBody>
      </p:sp>
      <p:cxnSp>
        <p:nvCxnSpPr>
          <p:cNvPr id="29" name="Straight Connector 28">
            <a:extLst>
              <a:ext uri="{FF2B5EF4-FFF2-40B4-BE49-F238E27FC236}">
                <a16:creationId xmlns:a16="http://schemas.microsoft.com/office/drawing/2014/main" id="{AF81F281-B624-0BAB-F9C2-E0F3CABF152C}"/>
              </a:ext>
            </a:extLst>
          </p:cNvPr>
          <p:cNvCxnSpPr>
            <a:cxnSpLocks/>
          </p:cNvCxnSpPr>
          <p:nvPr/>
        </p:nvCxnSpPr>
        <p:spPr bwMode="auto">
          <a:xfrm>
            <a:off x="3050776" y="2497116"/>
            <a:ext cx="0" cy="1810371"/>
          </a:xfrm>
          <a:prstGeom prst="line">
            <a:avLst/>
          </a:prstGeom>
          <a:ln w="19050">
            <a:solidFill>
              <a:schemeClr val="bg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615688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14F-E027-AD4A-B94F-B46F7A4C0BB5}"/>
              </a:ext>
            </a:extLst>
          </p:cNvPr>
          <p:cNvSpPr>
            <a:spLocks noGrp="1"/>
          </p:cNvSpPr>
          <p:nvPr>
            <p:ph type="title"/>
          </p:nvPr>
        </p:nvSpPr>
        <p:spPr>
          <a:xfrm>
            <a:off x="576073" y="576072"/>
            <a:ext cx="4590288" cy="4573588"/>
          </a:xfrm>
        </p:spPr>
        <p:txBody>
          <a:bodyPr/>
          <a:lstStyle/>
          <a:p>
            <a:pPr>
              <a:lnSpc>
                <a:spcPct val="100000"/>
              </a:lnSpc>
            </a:pPr>
            <a:r>
              <a:rPr lang="en-US" sz="4400" kern="0" dirty="0">
                <a:latin typeface="IBM Plex Sans Light" panose="020B0403050203000203" pitchFamily="34" charset="0"/>
              </a:rPr>
              <a:t>Scaling AI adoption with</a:t>
            </a:r>
            <a:br>
              <a:rPr lang="en-US" sz="4400" kern="0" dirty="0">
                <a:latin typeface="IBM Plex Sans Light" panose="020B0403050203000203" pitchFamily="34" charset="0"/>
              </a:rPr>
            </a:br>
            <a:r>
              <a:rPr lang="en-US" sz="4400" kern="0" dirty="0">
                <a:latin typeface="IBM Plex Sans Light" panose="020B0403050203000203" pitchFamily="34" charset="0"/>
              </a:rPr>
              <a:t>Ecosystem Partners</a:t>
            </a:r>
          </a:p>
        </p:txBody>
      </p:sp>
      <p:cxnSp>
        <p:nvCxnSpPr>
          <p:cNvPr id="13" name="Straight Connector 12" descr="Vertical column divider">
            <a:extLst>
              <a:ext uri="{FF2B5EF4-FFF2-40B4-BE49-F238E27FC236}">
                <a16:creationId xmlns:a16="http://schemas.microsoft.com/office/drawing/2014/main" id="{0A1FC618-5F1A-2B5D-EE07-198B43896724}"/>
              </a:ext>
              <a:ext uri="{C183D7F6-B498-43B3-948B-1728B52AA6E4}">
                <adec:decorative xmlns:adec="http://schemas.microsoft.com/office/drawing/2017/decorative" val="0"/>
              </a:ext>
            </a:extLst>
          </p:cNvPr>
          <p:cNvCxnSpPr/>
          <p:nvPr/>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97DC30C3-948E-8FD3-98BD-2975A8299E71}"/>
              </a:ext>
            </a:extLst>
          </p:cNvPr>
          <p:cNvSpPr>
            <a:spLocks noGrp="1"/>
          </p:cNvSpPr>
          <p:nvPr>
            <p:ph type="body" sz="quarter" idx="20"/>
          </p:nvPr>
        </p:nvSpPr>
        <p:spPr>
          <a:xfrm>
            <a:off x="6665976" y="2286005"/>
            <a:ext cx="4953000" cy="3435154"/>
          </a:xfrm>
        </p:spPr>
        <p:txBody>
          <a:bodyPr/>
          <a:lstStyle/>
          <a:p>
            <a:pPr defTabSz="1828823">
              <a:spcBef>
                <a:spcPts val="2200"/>
              </a:spcBef>
            </a:pPr>
            <a:r>
              <a:rPr lang="en-US" sz="2800" dirty="0">
                <a:solidFill>
                  <a:srgbClr val="000000"/>
                </a:solidFill>
                <a:latin typeface="IBM Plex Sans Light"/>
              </a:rPr>
              <a:t>Embedding Watson Assistant and Watson Discovery into </a:t>
            </a:r>
            <a:br>
              <a:rPr lang="en-US" sz="2800" dirty="0">
                <a:solidFill>
                  <a:srgbClr val="000000"/>
                </a:solidFill>
                <a:latin typeface="IBM Plex Sans Light"/>
              </a:rPr>
            </a:br>
            <a:r>
              <a:rPr lang="en-US" sz="2800" dirty="0">
                <a:solidFill>
                  <a:srgbClr val="000000"/>
                </a:solidFill>
                <a:latin typeface="IBM Plex Sans Light"/>
              </a:rPr>
              <a:t>SAP applications to aid </a:t>
            </a:r>
            <a:br>
              <a:rPr lang="en-US" sz="2800" dirty="0">
                <a:solidFill>
                  <a:srgbClr val="000000"/>
                </a:solidFill>
                <a:latin typeface="IBM Plex Sans Light"/>
              </a:rPr>
            </a:br>
            <a:r>
              <a:rPr lang="en-US" sz="2800" dirty="0">
                <a:solidFill>
                  <a:srgbClr val="000000"/>
                </a:solidFill>
                <a:latin typeface="IBM Plex Sans Light"/>
              </a:rPr>
              <a:t>business users. </a:t>
            </a:r>
          </a:p>
        </p:txBody>
      </p:sp>
      <p:cxnSp>
        <p:nvCxnSpPr>
          <p:cNvPr id="15" name="Straight Connector 14" descr="Vertical column divider">
            <a:extLst>
              <a:ext uri="{FF2B5EF4-FFF2-40B4-BE49-F238E27FC236}">
                <a16:creationId xmlns:a16="http://schemas.microsoft.com/office/drawing/2014/main" id="{83660264-F372-0C70-A868-BBE1B9120123}"/>
              </a:ext>
              <a:ext uri="{C183D7F6-B498-43B3-948B-1728B52AA6E4}">
                <adec:decorative xmlns:adec="http://schemas.microsoft.com/office/drawing/2017/decorative" val="0"/>
              </a:ext>
            </a:extLst>
          </p:cNvPr>
          <p:cNvCxnSpPr/>
          <p:nvPr/>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50FF07F2-F8CE-D48A-9695-375C110032EA}"/>
              </a:ext>
            </a:extLst>
          </p:cNvPr>
          <p:cNvSpPr>
            <a:spLocks noGrp="1"/>
          </p:cNvSpPr>
          <p:nvPr>
            <p:ph type="body" sz="quarter" idx="16"/>
          </p:nvPr>
        </p:nvSpPr>
        <p:spPr>
          <a:xfrm>
            <a:off x="12763500" y="2286005"/>
            <a:ext cx="4953000" cy="3435154"/>
          </a:xfrm>
        </p:spPr>
        <p:txBody>
          <a:bodyPr/>
          <a:lstStyle/>
          <a:p>
            <a:pPr defTabSz="1828823">
              <a:spcBef>
                <a:spcPts val="2200"/>
              </a:spcBef>
            </a:pPr>
            <a:r>
              <a:rPr lang="en-US" sz="2800" dirty="0">
                <a:solidFill>
                  <a:srgbClr val="000000"/>
                </a:solidFill>
                <a:latin typeface="IBM Plex Sans Light"/>
              </a:rPr>
              <a:t>Embedding Watson Discovery and NLP libraries for Adobe Acrobat to help better process PDFs for subscribers</a:t>
            </a:r>
            <a:r>
              <a:rPr lang="en-US" sz="2800" dirty="0">
                <a:solidFill>
                  <a:srgbClr val="000000"/>
                </a:solidFill>
                <a:latin typeface="IBM Plex Sans Light"/>
                <a:ea typeface="IBM Plex Sans" charset="0"/>
                <a:cs typeface="IBM Plex Sans" charset="0"/>
              </a:rPr>
              <a:t>.</a:t>
            </a:r>
          </a:p>
          <a:p>
            <a:endParaRPr lang="en-US" dirty="0"/>
          </a:p>
        </p:txBody>
      </p:sp>
      <p:cxnSp>
        <p:nvCxnSpPr>
          <p:cNvPr id="14" name="Straight Connector 13" descr="Vertical column divider">
            <a:extLst>
              <a:ext uri="{FF2B5EF4-FFF2-40B4-BE49-F238E27FC236}">
                <a16:creationId xmlns:a16="http://schemas.microsoft.com/office/drawing/2014/main" id="{32E1F10B-84A4-D1CF-97C8-33416C0D7F38}"/>
              </a:ext>
              <a:ext uri="{C183D7F6-B498-43B3-948B-1728B52AA6E4}">
                <adec:decorative xmlns:adec="http://schemas.microsoft.com/office/drawing/2017/decorative" val="0"/>
              </a:ext>
            </a:extLst>
          </p:cNvPr>
          <p:cNvCxnSpPr/>
          <p:nvPr/>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Text Placeholder 3">
            <a:extLst>
              <a:ext uri="{FF2B5EF4-FFF2-40B4-BE49-F238E27FC236}">
                <a16:creationId xmlns:a16="http://schemas.microsoft.com/office/drawing/2014/main" id="{4583A692-67BC-0BBF-2CBC-B27D72EAAFCB}"/>
              </a:ext>
            </a:extLst>
          </p:cNvPr>
          <p:cNvSpPr>
            <a:spLocks noGrp="1"/>
          </p:cNvSpPr>
          <p:nvPr>
            <p:ph type="body" sz="quarter" idx="17"/>
          </p:nvPr>
        </p:nvSpPr>
        <p:spPr>
          <a:xfrm>
            <a:off x="18859500" y="2286005"/>
            <a:ext cx="4951473" cy="3435154"/>
          </a:xfrm>
        </p:spPr>
        <p:txBody>
          <a:bodyPr/>
          <a:lstStyle/>
          <a:p>
            <a:pPr defTabSz="1828823">
              <a:spcBef>
                <a:spcPts val="2200"/>
              </a:spcBef>
            </a:pPr>
            <a:r>
              <a:rPr lang="en-US" dirty="0">
                <a:solidFill>
                  <a:srgbClr val="000000"/>
                </a:solidFill>
                <a:latin typeface="IBM Plex Sans Light"/>
              </a:rPr>
              <a:t>W</a:t>
            </a:r>
            <a:r>
              <a:rPr lang="en-US" sz="2800" dirty="0">
                <a:solidFill>
                  <a:srgbClr val="000000"/>
                </a:solidFill>
                <a:latin typeface="IBM Plex Sans Light"/>
              </a:rPr>
              <a:t>ith Watson Orders, McDonalds uses AI to automate drive </a:t>
            </a:r>
            <a:r>
              <a:rPr lang="en-US" dirty="0">
                <a:solidFill>
                  <a:srgbClr val="000000"/>
                </a:solidFill>
                <a:latin typeface="IBM Plex Sans Light"/>
              </a:rPr>
              <a:t>t</a:t>
            </a:r>
            <a:r>
              <a:rPr lang="en-US" sz="2800" dirty="0">
                <a:solidFill>
                  <a:srgbClr val="000000"/>
                </a:solidFill>
                <a:latin typeface="IBM Plex Sans Light"/>
              </a:rPr>
              <a:t>hru order taking, enabling employees </a:t>
            </a:r>
            <a:br>
              <a:rPr lang="en-US" sz="2800" dirty="0">
                <a:solidFill>
                  <a:srgbClr val="000000"/>
                </a:solidFill>
                <a:latin typeface="IBM Plex Sans Light"/>
              </a:rPr>
            </a:br>
            <a:r>
              <a:rPr lang="en-US" sz="2800" dirty="0">
                <a:solidFill>
                  <a:srgbClr val="000000"/>
                </a:solidFill>
                <a:latin typeface="IBM Plex Sans Light"/>
              </a:rPr>
              <a:t>to increase focus on food delivery and customer service.</a:t>
            </a:r>
          </a:p>
          <a:p>
            <a:endParaRPr lang="en-US" dirty="0"/>
          </a:p>
        </p:txBody>
      </p:sp>
      <p:cxnSp>
        <p:nvCxnSpPr>
          <p:cNvPr id="12" name="Straight Connector 11" descr="Horizontal row divider">
            <a:extLst>
              <a:ext uri="{FF2B5EF4-FFF2-40B4-BE49-F238E27FC236}">
                <a16:creationId xmlns:a16="http://schemas.microsoft.com/office/drawing/2014/main" id="{7C7047D2-6E81-B507-EF57-648E688410D8}"/>
              </a:ext>
              <a:ext uri="{C183D7F6-B498-43B3-948B-1728B52AA6E4}">
                <adec:decorative xmlns:adec="http://schemas.microsoft.com/office/drawing/2017/decorative" val="0"/>
              </a:ext>
            </a:extLst>
          </p:cNvPr>
          <p:cNvCxnSpPr>
            <a:cxnSpLocks/>
          </p:cNvCxnSpPr>
          <p:nvPr/>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A18931D0-C5A4-68A6-9CD4-19EA3D1CBA9D}"/>
              </a:ext>
            </a:extLst>
          </p:cNvPr>
          <p:cNvSpPr>
            <a:spLocks noGrp="1"/>
          </p:cNvSpPr>
          <p:nvPr>
            <p:ph type="body" sz="quarter" idx="21"/>
          </p:nvPr>
        </p:nvSpPr>
        <p:spPr>
          <a:xfrm>
            <a:off x="6669151" y="8542421"/>
            <a:ext cx="4953000" cy="3078078"/>
          </a:xfrm>
        </p:spPr>
        <p:txBody>
          <a:bodyPr/>
          <a:lstStyle/>
          <a:p>
            <a:pPr defTabSz="1828823">
              <a:spcBef>
                <a:spcPts val="2200"/>
              </a:spcBef>
            </a:pPr>
            <a:r>
              <a:rPr lang="en-US" sz="2800" dirty="0">
                <a:solidFill>
                  <a:srgbClr val="000000"/>
                </a:solidFill>
                <a:latin typeface="IBM Plex Sans Light"/>
              </a:rPr>
              <a:t>Watson Code Assistant </a:t>
            </a:r>
            <a:br>
              <a:rPr lang="en-US" sz="2800" dirty="0">
                <a:solidFill>
                  <a:srgbClr val="000000"/>
                </a:solidFill>
                <a:latin typeface="IBM Plex Sans Light"/>
              </a:rPr>
            </a:br>
            <a:r>
              <a:rPr lang="en-US" sz="2800" dirty="0">
                <a:solidFill>
                  <a:srgbClr val="000000"/>
                </a:solidFill>
                <a:latin typeface="IBM Plex Sans Light"/>
              </a:rPr>
              <a:t>and Red Hat Ansible bring </a:t>
            </a:r>
            <a:br>
              <a:rPr lang="en-US" sz="2800" dirty="0">
                <a:solidFill>
                  <a:srgbClr val="000000"/>
                </a:solidFill>
                <a:latin typeface="IBM Plex Sans Light"/>
              </a:rPr>
            </a:br>
            <a:r>
              <a:rPr lang="en-US" sz="2800" dirty="0">
                <a:solidFill>
                  <a:srgbClr val="000000"/>
                </a:solidFill>
                <a:latin typeface="IBM Plex Sans Light"/>
              </a:rPr>
              <a:t>the power of AI to IT Automation to transform </a:t>
            </a:r>
            <a:br>
              <a:rPr lang="en-US" sz="2800" dirty="0">
                <a:solidFill>
                  <a:srgbClr val="000000"/>
                </a:solidFill>
                <a:latin typeface="IBM Plex Sans Light"/>
              </a:rPr>
            </a:br>
            <a:r>
              <a:rPr lang="en-US" sz="2800" dirty="0">
                <a:solidFill>
                  <a:srgbClr val="000000"/>
                </a:solidFill>
                <a:latin typeface="IBM Plex Sans Light"/>
              </a:rPr>
              <a:t>the developer experience.</a:t>
            </a:r>
          </a:p>
          <a:p>
            <a:endParaRPr lang="en-US" dirty="0"/>
          </a:p>
        </p:txBody>
      </p:sp>
      <p:sp>
        <p:nvSpPr>
          <p:cNvPr id="5" name="Text Placeholder 4">
            <a:extLst>
              <a:ext uri="{FF2B5EF4-FFF2-40B4-BE49-F238E27FC236}">
                <a16:creationId xmlns:a16="http://schemas.microsoft.com/office/drawing/2014/main" id="{85F6FFC7-8BE2-A908-0641-8ACB50CC756D}"/>
              </a:ext>
            </a:extLst>
          </p:cNvPr>
          <p:cNvSpPr>
            <a:spLocks noGrp="1"/>
          </p:cNvSpPr>
          <p:nvPr>
            <p:ph type="body" sz="quarter" idx="18"/>
          </p:nvPr>
        </p:nvSpPr>
        <p:spPr>
          <a:xfrm>
            <a:off x="12763500" y="8542420"/>
            <a:ext cx="4953000" cy="3078079"/>
          </a:xfrm>
        </p:spPr>
        <p:txBody>
          <a:bodyPr/>
          <a:lstStyle/>
          <a:p>
            <a:pPr defTabSz="1828823">
              <a:spcBef>
                <a:spcPts val="2200"/>
              </a:spcBef>
            </a:pPr>
            <a:r>
              <a:rPr lang="en-US" sz="2800" dirty="0">
                <a:solidFill>
                  <a:srgbClr val="000000"/>
                </a:solidFill>
                <a:latin typeface="IBM Plex Sans Light"/>
              </a:rPr>
              <a:t>Embedding the Red Hat stack in support of GM’s in-car applications</a:t>
            </a:r>
            <a:r>
              <a:rPr lang="en-US" dirty="0">
                <a:solidFill>
                  <a:srgbClr val="000000"/>
                </a:solidFill>
                <a:latin typeface="IBM Plex Sans Light"/>
              </a:rPr>
              <a:t>. Enabling</a:t>
            </a:r>
            <a:r>
              <a:rPr lang="en-US" sz="2800" dirty="0">
                <a:solidFill>
                  <a:srgbClr val="000000"/>
                </a:solidFill>
                <a:latin typeface="IBM Plex Sans Light"/>
              </a:rPr>
              <a:t> future embedded intelligent applications based on enhancements to Red Hat OpenShift for AI workloads.</a:t>
            </a:r>
          </a:p>
          <a:p>
            <a:endParaRPr lang="en-US" dirty="0"/>
          </a:p>
        </p:txBody>
      </p:sp>
      <p:pic>
        <p:nvPicPr>
          <p:cNvPr id="17" name="Picture 2" descr="SAP – Logos Download">
            <a:extLst>
              <a:ext uri="{FF2B5EF4-FFF2-40B4-BE49-F238E27FC236}">
                <a16:creationId xmlns:a16="http://schemas.microsoft.com/office/drawing/2014/main" id="{241A0621-8199-C2B1-FDD6-2F39335D9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976" y="576072"/>
            <a:ext cx="1944453" cy="99020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Logo&#10;&#10;Description automatically generated">
            <a:extLst>
              <a:ext uri="{FF2B5EF4-FFF2-40B4-BE49-F238E27FC236}">
                <a16:creationId xmlns:a16="http://schemas.microsoft.com/office/drawing/2014/main" id="{179E4FE0-DF34-444B-1590-467B97B40F9D}"/>
              </a:ext>
            </a:extLst>
          </p:cNvPr>
          <p:cNvPicPr>
            <a:picLocks noChangeAspect="1"/>
          </p:cNvPicPr>
          <p:nvPr/>
        </p:nvPicPr>
        <p:blipFill>
          <a:blip r:embed="rId4"/>
          <a:stretch>
            <a:fillRect/>
          </a:stretch>
        </p:blipFill>
        <p:spPr>
          <a:xfrm>
            <a:off x="12763500" y="566928"/>
            <a:ext cx="3178440" cy="828645"/>
          </a:xfrm>
          <a:prstGeom prst="rect">
            <a:avLst/>
          </a:prstGeom>
        </p:spPr>
      </p:pic>
      <p:pic>
        <p:nvPicPr>
          <p:cNvPr id="19" name="Picture 2" descr="Mcdonalds Png Logo - Free Transparent PNG Logos">
            <a:extLst>
              <a:ext uri="{FF2B5EF4-FFF2-40B4-BE49-F238E27FC236}">
                <a16:creationId xmlns:a16="http://schemas.microsoft.com/office/drawing/2014/main" id="{3D7F0733-41A0-8D8E-C3DE-C9544A9577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1904" y="152645"/>
            <a:ext cx="2449405" cy="183705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Red Hat logo and symbol, meaning, history, PNG">
            <a:extLst>
              <a:ext uri="{FF2B5EF4-FFF2-40B4-BE49-F238E27FC236}">
                <a16:creationId xmlns:a16="http://schemas.microsoft.com/office/drawing/2014/main" id="{EC6E6E18-2C17-B4C3-6040-6D14DF4727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5976" y="6210254"/>
            <a:ext cx="3066496" cy="172490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1ED9CB9-0541-9BFA-EA6F-AF497B43F4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87636" y="6470842"/>
            <a:ext cx="1245941" cy="1245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60346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14F-E027-AD4A-B94F-B46F7A4C0BB5}"/>
              </a:ext>
            </a:extLst>
          </p:cNvPr>
          <p:cNvSpPr>
            <a:spLocks noGrp="1"/>
          </p:cNvSpPr>
          <p:nvPr>
            <p:ph type="title"/>
          </p:nvPr>
        </p:nvSpPr>
        <p:spPr>
          <a:xfrm>
            <a:off x="577853" y="576072"/>
            <a:ext cx="4948044" cy="4573588"/>
          </a:xfrm>
        </p:spPr>
        <p:txBody>
          <a:bodyPr/>
          <a:lstStyle/>
          <a:p>
            <a:pPr>
              <a:lnSpc>
                <a:spcPct val="100000"/>
              </a:lnSpc>
            </a:pPr>
            <a:r>
              <a:rPr lang="en-US" sz="4400" kern="0" dirty="0">
                <a:latin typeface="IBM Plex Sans Light" panose="020B0403050203000203" pitchFamily="34" charset="0"/>
              </a:rPr>
              <a:t>Engage IBM </a:t>
            </a:r>
            <a:br>
              <a:rPr lang="en-US" sz="4400" kern="0" dirty="0">
                <a:latin typeface="IBM Plex Sans Light" panose="020B0403050203000203" pitchFamily="34" charset="0"/>
              </a:rPr>
            </a:br>
            <a:r>
              <a:rPr lang="en-US" sz="4400" kern="0" dirty="0">
                <a:latin typeface="IBM Plex Sans Light" panose="020B0403050203000203" pitchFamily="34" charset="0"/>
              </a:rPr>
              <a:t>to co-create</a:t>
            </a:r>
            <a:br>
              <a:rPr lang="en-US" sz="4400" kern="0" dirty="0">
                <a:latin typeface="IBM Plex Sans Light" panose="020B0403050203000203" pitchFamily="34" charset="0"/>
              </a:rPr>
            </a:br>
            <a:r>
              <a:rPr lang="en-US" sz="4400" kern="0" dirty="0">
                <a:latin typeface="IBM Plex Sans Light" panose="020B0403050203000203" pitchFamily="34" charset="0"/>
              </a:rPr>
              <a:t>outcomes </a:t>
            </a:r>
            <a:br>
              <a:rPr lang="en-US" sz="4400" kern="0" dirty="0">
                <a:latin typeface="IBM Plex Sans Light" panose="020B0403050203000203" pitchFamily="34" charset="0"/>
              </a:rPr>
            </a:br>
            <a:r>
              <a:rPr lang="en-US" sz="4400" kern="0" dirty="0">
                <a:latin typeface="IBM Plex Sans Light" panose="020B0403050203000203" pitchFamily="34" charset="0"/>
              </a:rPr>
              <a:t>with data</a:t>
            </a:r>
          </a:p>
        </p:txBody>
      </p:sp>
      <p:sp>
        <p:nvSpPr>
          <p:cNvPr id="7" name="Text Placeholder 6">
            <a:extLst>
              <a:ext uri="{FF2B5EF4-FFF2-40B4-BE49-F238E27FC236}">
                <a16:creationId xmlns:a16="http://schemas.microsoft.com/office/drawing/2014/main" id="{97DC30C3-948E-8FD3-98BD-2975A8299E71}"/>
              </a:ext>
            </a:extLst>
          </p:cNvPr>
          <p:cNvSpPr>
            <a:spLocks noGrp="1"/>
          </p:cNvSpPr>
          <p:nvPr>
            <p:ph type="body" sz="quarter" idx="20"/>
          </p:nvPr>
        </p:nvSpPr>
        <p:spPr/>
        <p:txBody>
          <a:bodyPr/>
          <a:lstStyle/>
          <a:p>
            <a:r>
              <a:rPr lang="en-US" dirty="0">
                <a:latin typeface="IBM Plex Sans Medium" panose="020B0503050203000203" pitchFamily="34" charset="0"/>
              </a:rPr>
              <a:t>Digital Labor</a:t>
            </a:r>
          </a:p>
          <a:p>
            <a:endParaRPr lang="en-US" dirty="0"/>
          </a:p>
          <a:p>
            <a:r>
              <a:rPr lang="en-US" dirty="0"/>
              <a:t>Automated their customer service answers with </a:t>
            </a:r>
            <a:r>
              <a:rPr lang="en-US" dirty="0">
                <a:solidFill>
                  <a:srgbClr val="0F62FE"/>
                </a:solidFill>
              </a:rPr>
              <a:t>95% accuracy</a:t>
            </a:r>
            <a:r>
              <a:rPr lang="en-US" dirty="0"/>
              <a:t>—answering 283K questions monthly and learning from over 10M interactions.</a:t>
            </a:r>
          </a:p>
        </p:txBody>
      </p:sp>
      <p:sp>
        <p:nvSpPr>
          <p:cNvPr id="3" name="Text Placeholder 2">
            <a:extLst>
              <a:ext uri="{FF2B5EF4-FFF2-40B4-BE49-F238E27FC236}">
                <a16:creationId xmlns:a16="http://schemas.microsoft.com/office/drawing/2014/main" id="{50FF07F2-F8CE-D48A-9695-375C110032EA}"/>
              </a:ext>
            </a:extLst>
          </p:cNvPr>
          <p:cNvSpPr>
            <a:spLocks noGrp="1"/>
          </p:cNvSpPr>
          <p:nvPr>
            <p:ph type="body" sz="quarter" idx="16"/>
          </p:nvPr>
        </p:nvSpPr>
        <p:spPr/>
        <p:txBody>
          <a:bodyPr/>
          <a:lstStyle/>
          <a:p>
            <a:r>
              <a:rPr lang="en-US" dirty="0">
                <a:latin typeface="IBM Plex Sans Medium" panose="020B0503050203000203" pitchFamily="34" charset="0"/>
              </a:rPr>
              <a:t>IT Automation </a:t>
            </a:r>
          </a:p>
          <a:p>
            <a:endParaRPr lang="en-US" dirty="0"/>
          </a:p>
          <a:p>
            <a:r>
              <a:rPr lang="en-US" dirty="0"/>
              <a:t>Ensured that its </a:t>
            </a:r>
            <a:r>
              <a:rPr lang="en-US" dirty="0">
                <a:solidFill>
                  <a:srgbClr val="0F62FE"/>
                </a:solidFill>
              </a:rPr>
              <a:t>workloads were sized correctly </a:t>
            </a:r>
            <a:r>
              <a:rPr lang="en-US" dirty="0"/>
              <a:t>as its environment grew increasingly complex, freeing up 650 hours/year and accelerating time to market.</a:t>
            </a:r>
          </a:p>
        </p:txBody>
      </p:sp>
      <p:sp>
        <p:nvSpPr>
          <p:cNvPr id="4" name="Text Placeholder 3">
            <a:extLst>
              <a:ext uri="{FF2B5EF4-FFF2-40B4-BE49-F238E27FC236}">
                <a16:creationId xmlns:a16="http://schemas.microsoft.com/office/drawing/2014/main" id="{4583A692-67BC-0BBF-2CBC-B27D72EAAFCB}"/>
              </a:ext>
            </a:extLst>
          </p:cNvPr>
          <p:cNvSpPr>
            <a:spLocks noGrp="1"/>
          </p:cNvSpPr>
          <p:nvPr>
            <p:ph type="body" sz="quarter" idx="17"/>
          </p:nvPr>
        </p:nvSpPr>
        <p:spPr>
          <a:xfrm>
            <a:off x="18859499" y="576072"/>
            <a:ext cx="5023757" cy="5145087"/>
          </a:xfrm>
        </p:spPr>
        <p:txBody>
          <a:bodyPr/>
          <a:lstStyle/>
          <a:p>
            <a:r>
              <a:rPr lang="en-US" dirty="0">
                <a:latin typeface="IBM Plex Sans Medium" panose="020B0503050203000203" pitchFamily="34" charset="0"/>
              </a:rPr>
              <a:t>Security</a:t>
            </a:r>
          </a:p>
          <a:p>
            <a:endParaRPr lang="en-US" dirty="0"/>
          </a:p>
          <a:p>
            <a:r>
              <a:rPr lang="en-US" dirty="0"/>
              <a:t>Proactively detects and understands the severity, scope and root cause of </a:t>
            </a:r>
            <a:r>
              <a:rPr lang="en-US" dirty="0">
                <a:solidFill>
                  <a:srgbClr val="0F62FE"/>
                </a:solidFill>
              </a:rPr>
              <a:t>threats</a:t>
            </a:r>
            <a:r>
              <a:rPr lang="en-US" dirty="0"/>
              <a:t> before they impact the business with 100% visibility, processing millions of events per day.</a:t>
            </a:r>
          </a:p>
        </p:txBody>
      </p:sp>
      <p:sp>
        <p:nvSpPr>
          <p:cNvPr id="8" name="Text Placeholder 7">
            <a:extLst>
              <a:ext uri="{FF2B5EF4-FFF2-40B4-BE49-F238E27FC236}">
                <a16:creationId xmlns:a16="http://schemas.microsoft.com/office/drawing/2014/main" id="{A18931D0-C5A4-68A6-9CD4-19EA3D1CBA9D}"/>
              </a:ext>
            </a:extLst>
          </p:cNvPr>
          <p:cNvSpPr>
            <a:spLocks noGrp="1"/>
          </p:cNvSpPr>
          <p:nvPr>
            <p:ph type="body" sz="quarter" idx="21"/>
          </p:nvPr>
        </p:nvSpPr>
        <p:spPr/>
        <p:txBody>
          <a:bodyPr/>
          <a:lstStyle/>
          <a:p>
            <a:r>
              <a:rPr lang="en-US" dirty="0">
                <a:latin typeface="IBM Plex Sans Medium" panose="020B0503050203000203" pitchFamily="34" charset="0"/>
              </a:rPr>
              <a:t>Sustainability </a:t>
            </a:r>
          </a:p>
          <a:p>
            <a:endParaRPr lang="en-US" dirty="0"/>
          </a:p>
          <a:p>
            <a:r>
              <a:rPr lang="en-US" dirty="0"/>
              <a:t>Adopted an </a:t>
            </a:r>
            <a:r>
              <a:rPr lang="en-US" dirty="0">
                <a:solidFill>
                  <a:srgbClr val="0F62FE"/>
                </a:solidFill>
              </a:rPr>
              <a:t>end-to-end sustainability approach </a:t>
            </a:r>
            <a:r>
              <a:rPr lang="en-US" dirty="0"/>
              <a:t>that includes data quality control, resulting in 63% reduction in greenhouse gas emissions since 2019.</a:t>
            </a:r>
          </a:p>
        </p:txBody>
      </p:sp>
      <p:sp>
        <p:nvSpPr>
          <p:cNvPr id="5" name="Text Placeholder 4">
            <a:extLst>
              <a:ext uri="{FF2B5EF4-FFF2-40B4-BE49-F238E27FC236}">
                <a16:creationId xmlns:a16="http://schemas.microsoft.com/office/drawing/2014/main" id="{85F6FFC7-8BE2-A908-0641-8ACB50CC756D}"/>
              </a:ext>
            </a:extLst>
          </p:cNvPr>
          <p:cNvSpPr>
            <a:spLocks noGrp="1"/>
          </p:cNvSpPr>
          <p:nvPr>
            <p:ph type="body" sz="quarter" idx="18"/>
          </p:nvPr>
        </p:nvSpPr>
        <p:spPr>
          <a:xfrm>
            <a:off x="12763500" y="6667500"/>
            <a:ext cx="5067300" cy="4953000"/>
          </a:xfrm>
        </p:spPr>
        <p:txBody>
          <a:bodyPr/>
          <a:lstStyle/>
          <a:p>
            <a:r>
              <a:rPr lang="en-US" dirty="0">
                <a:latin typeface="IBM Plex Sans Medium" panose="020B0503050203000203" pitchFamily="34" charset="0"/>
              </a:rPr>
              <a:t>Modernization</a:t>
            </a:r>
          </a:p>
          <a:p>
            <a:endParaRPr lang="en-US" dirty="0"/>
          </a:p>
          <a:p>
            <a:r>
              <a:rPr lang="en-US" dirty="0"/>
              <a:t>Reduced delivery time of </a:t>
            </a:r>
            <a:r>
              <a:rPr lang="en-US" dirty="0">
                <a:solidFill>
                  <a:srgbClr val="0F62FE"/>
                </a:solidFill>
              </a:rPr>
              <a:t>ambitious digitization project </a:t>
            </a:r>
            <a:r>
              <a:rPr lang="en-US" dirty="0"/>
              <a:t>from 9 months to just 15 weeks using established products and practices rather than starting from scratch.</a:t>
            </a:r>
          </a:p>
        </p:txBody>
      </p:sp>
      <p:cxnSp>
        <p:nvCxnSpPr>
          <p:cNvPr id="12" name="Straight Connector 11">
            <a:extLst>
              <a:ext uri="{FF2B5EF4-FFF2-40B4-BE49-F238E27FC236}">
                <a16:creationId xmlns:a16="http://schemas.microsoft.com/office/drawing/2014/main" id="{7C7047D2-6E81-B507-EF57-648E688410D8}"/>
              </a:ext>
            </a:extLst>
          </p:cNvPr>
          <p:cNvCxnSpPr>
            <a:cxnSpLocks/>
          </p:cNvCxnSpPr>
          <p:nvPr/>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A1FC618-5F1A-2B5D-EE07-198B43896724}"/>
              </a:ext>
            </a:extLst>
          </p:cNvPr>
          <p:cNvCxnSpPr/>
          <p:nvPr/>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2E1F10B-84A4-D1CF-97C8-33416C0D7F38}"/>
              </a:ext>
            </a:extLst>
          </p:cNvPr>
          <p:cNvCxnSpPr/>
          <p:nvPr/>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83660264-F372-0C70-A868-BBE1B9120123}"/>
              </a:ext>
            </a:extLst>
          </p:cNvPr>
          <p:cNvCxnSpPr/>
          <p:nvPr/>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10" name="Picture 9" descr="Logo&#10;&#10;Description automatically generated">
            <a:extLst>
              <a:ext uri="{FF2B5EF4-FFF2-40B4-BE49-F238E27FC236}">
                <a16:creationId xmlns:a16="http://schemas.microsoft.com/office/drawing/2014/main" id="{4A66BFCA-2033-9A0B-34A7-0E0011BD60C0}"/>
              </a:ext>
            </a:extLst>
          </p:cNvPr>
          <p:cNvPicPr>
            <a:picLocks noChangeAspect="1"/>
          </p:cNvPicPr>
          <p:nvPr/>
        </p:nvPicPr>
        <p:blipFill>
          <a:blip r:embed="rId3"/>
          <a:stretch>
            <a:fillRect/>
          </a:stretch>
        </p:blipFill>
        <p:spPr>
          <a:xfrm>
            <a:off x="18858767" y="4119521"/>
            <a:ext cx="2542540" cy="2542540"/>
          </a:xfrm>
          <a:prstGeom prst="rect">
            <a:avLst/>
          </a:prstGeom>
        </p:spPr>
      </p:pic>
      <p:pic>
        <p:nvPicPr>
          <p:cNvPr id="17" name="Picture 16" descr="Logo&#10;&#10;Description automatically generated">
            <a:extLst>
              <a:ext uri="{FF2B5EF4-FFF2-40B4-BE49-F238E27FC236}">
                <a16:creationId xmlns:a16="http://schemas.microsoft.com/office/drawing/2014/main" id="{BC32AB7D-C5FD-3BBD-1D13-88FD7EED7E40}"/>
              </a:ext>
            </a:extLst>
          </p:cNvPr>
          <p:cNvPicPr>
            <a:picLocks noChangeAspect="1"/>
          </p:cNvPicPr>
          <p:nvPr/>
        </p:nvPicPr>
        <p:blipFill>
          <a:blip r:embed="rId4"/>
          <a:stretch>
            <a:fillRect/>
          </a:stretch>
        </p:blipFill>
        <p:spPr>
          <a:xfrm>
            <a:off x="6438911" y="4353658"/>
            <a:ext cx="1752600" cy="1539367"/>
          </a:xfrm>
          <a:prstGeom prst="rect">
            <a:avLst/>
          </a:prstGeom>
        </p:spPr>
      </p:pic>
      <p:pic>
        <p:nvPicPr>
          <p:cNvPr id="18" name="Picture 17" descr="A picture containing text, plate, tableware, dishware&#10;&#10;Description automatically generated">
            <a:extLst>
              <a:ext uri="{FF2B5EF4-FFF2-40B4-BE49-F238E27FC236}">
                <a16:creationId xmlns:a16="http://schemas.microsoft.com/office/drawing/2014/main" id="{51DA3196-2A2C-56ED-F971-AD3DDE4DA94B}"/>
              </a:ext>
            </a:extLst>
          </p:cNvPr>
          <p:cNvPicPr>
            <a:picLocks noChangeAspect="1"/>
          </p:cNvPicPr>
          <p:nvPr/>
        </p:nvPicPr>
        <p:blipFill>
          <a:blip r:embed="rId5"/>
          <a:stretch>
            <a:fillRect/>
          </a:stretch>
        </p:blipFill>
        <p:spPr>
          <a:xfrm>
            <a:off x="12741729" y="10826044"/>
            <a:ext cx="2209800" cy="784479"/>
          </a:xfrm>
          <a:prstGeom prst="rect">
            <a:avLst/>
          </a:prstGeom>
        </p:spPr>
      </p:pic>
      <p:pic>
        <p:nvPicPr>
          <p:cNvPr id="19" name="Picture 18" descr="Logo&#10;&#10;Description automatically generated">
            <a:extLst>
              <a:ext uri="{FF2B5EF4-FFF2-40B4-BE49-F238E27FC236}">
                <a16:creationId xmlns:a16="http://schemas.microsoft.com/office/drawing/2014/main" id="{45835757-8D30-30D8-C909-263D81A8303F}"/>
              </a:ext>
            </a:extLst>
          </p:cNvPr>
          <p:cNvPicPr>
            <a:picLocks noChangeAspect="1"/>
          </p:cNvPicPr>
          <p:nvPr/>
        </p:nvPicPr>
        <p:blipFill>
          <a:blip r:embed="rId6"/>
          <a:stretch>
            <a:fillRect/>
          </a:stretch>
        </p:blipFill>
        <p:spPr>
          <a:xfrm>
            <a:off x="6645729" y="10984241"/>
            <a:ext cx="2738069" cy="885309"/>
          </a:xfrm>
          <a:prstGeom prst="rect">
            <a:avLst/>
          </a:prstGeom>
        </p:spPr>
      </p:pic>
      <p:pic>
        <p:nvPicPr>
          <p:cNvPr id="21" name="Picture 20" descr="A picture containing text, LEGO, toy, blue&#10;&#10;Description automatically generated">
            <a:extLst>
              <a:ext uri="{FF2B5EF4-FFF2-40B4-BE49-F238E27FC236}">
                <a16:creationId xmlns:a16="http://schemas.microsoft.com/office/drawing/2014/main" id="{B9B87509-B0D1-EE9C-CAAC-978865631A77}"/>
              </a:ext>
            </a:extLst>
          </p:cNvPr>
          <p:cNvPicPr>
            <a:picLocks noChangeAspect="1"/>
          </p:cNvPicPr>
          <p:nvPr/>
        </p:nvPicPr>
        <p:blipFill>
          <a:blip r:embed="rId7"/>
          <a:stretch>
            <a:fillRect/>
          </a:stretch>
        </p:blipFill>
        <p:spPr>
          <a:xfrm>
            <a:off x="18745201" y="6699885"/>
            <a:ext cx="4888230" cy="4888230"/>
          </a:xfrm>
          <a:prstGeom prst="rect">
            <a:avLst/>
          </a:prstGeom>
        </p:spPr>
      </p:pic>
      <p:pic>
        <p:nvPicPr>
          <p:cNvPr id="9" name="Picture 8">
            <a:extLst>
              <a:ext uri="{FF2B5EF4-FFF2-40B4-BE49-F238E27FC236}">
                <a16:creationId xmlns:a16="http://schemas.microsoft.com/office/drawing/2014/main" id="{03004679-0754-E9E0-34F4-B08FA55F34BF}"/>
              </a:ext>
            </a:extLst>
          </p:cNvPr>
          <p:cNvPicPr>
            <a:picLocks noChangeAspect="1"/>
          </p:cNvPicPr>
          <p:nvPr/>
        </p:nvPicPr>
        <p:blipFill>
          <a:blip r:embed="rId8"/>
          <a:stretch>
            <a:fillRect/>
          </a:stretch>
        </p:blipFill>
        <p:spPr>
          <a:xfrm>
            <a:off x="12551116" y="4959093"/>
            <a:ext cx="2591025" cy="762066"/>
          </a:xfrm>
          <a:prstGeom prst="rect">
            <a:avLst/>
          </a:prstGeom>
        </p:spPr>
      </p:pic>
    </p:spTree>
    <p:extLst>
      <p:ext uri="{BB962C8B-B14F-4D97-AF65-F5344CB8AC3E}">
        <p14:creationId xmlns:p14="http://schemas.microsoft.com/office/powerpoint/2010/main" val="344081537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3628705" y="5094510"/>
            <a:ext cx="17141825" cy="3502152"/>
          </a:xfrm>
        </p:spPr>
        <p:txBody>
          <a:bodyPr/>
          <a:lstStyle/>
          <a:p>
            <a:pPr algn="ctr"/>
            <a:r>
              <a:rPr lang="en-US" sz="25800" dirty="0">
                <a:solidFill>
                  <a:schemeClr val="tx1"/>
                </a:solidFill>
              </a:rPr>
              <a:t>+AI </a:t>
            </a:r>
            <a:r>
              <a:rPr lang="en-US" sz="25800" dirty="0">
                <a:solidFill>
                  <a:srgbClr val="0F62FE"/>
                </a:solidFill>
                <a:effectLst/>
              </a:rPr>
              <a:t>→</a:t>
            </a:r>
            <a:r>
              <a:rPr lang="en-US" sz="25800" dirty="0">
                <a:solidFill>
                  <a:schemeClr val="tx1"/>
                </a:solidFill>
                <a:effectLst/>
              </a:rPr>
              <a:t> </a:t>
            </a:r>
            <a:r>
              <a:rPr lang="en-US" sz="25800" dirty="0">
                <a:solidFill>
                  <a:schemeClr val="tx1"/>
                </a:solidFill>
              </a:rPr>
              <a:t>AI+</a:t>
            </a:r>
          </a:p>
        </p:txBody>
      </p:sp>
    </p:spTree>
    <p:extLst>
      <p:ext uri="{BB962C8B-B14F-4D97-AF65-F5344CB8AC3E}">
        <p14:creationId xmlns:p14="http://schemas.microsoft.com/office/powerpoint/2010/main" val="335491281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934EC338-C966-EE29-E3FC-2F685E69BB48}"/>
              </a:ext>
            </a:extLst>
          </p:cNvPr>
          <p:cNvSpPr/>
          <p:nvPr/>
        </p:nvSpPr>
        <p:spPr bwMode="auto">
          <a:xfrm>
            <a:off x="18288000" y="0"/>
            <a:ext cx="6099174" cy="13716000"/>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nvGrpSpPr>
          <p:cNvPr id="32" name="Group 31">
            <a:extLst>
              <a:ext uri="{FF2B5EF4-FFF2-40B4-BE49-F238E27FC236}">
                <a16:creationId xmlns:a16="http://schemas.microsoft.com/office/drawing/2014/main" id="{8008658F-DCEA-444F-3BF3-A1BDAAE12E89}"/>
              </a:ext>
            </a:extLst>
          </p:cNvPr>
          <p:cNvGrpSpPr/>
          <p:nvPr/>
        </p:nvGrpSpPr>
        <p:grpSpPr>
          <a:xfrm>
            <a:off x="18934555" y="1928192"/>
            <a:ext cx="4223155" cy="10254352"/>
            <a:chOff x="18679375" y="1270608"/>
            <a:chExt cx="4223155" cy="10051327"/>
          </a:xfrm>
        </p:grpSpPr>
        <p:grpSp>
          <p:nvGrpSpPr>
            <p:cNvPr id="7" name="Group 6">
              <a:extLst>
                <a:ext uri="{FF2B5EF4-FFF2-40B4-BE49-F238E27FC236}">
                  <a16:creationId xmlns:a16="http://schemas.microsoft.com/office/drawing/2014/main" id="{DCBD9954-FB81-8B1C-7587-9589473D75D3}"/>
                </a:ext>
              </a:extLst>
            </p:cNvPr>
            <p:cNvGrpSpPr/>
            <p:nvPr/>
          </p:nvGrpSpPr>
          <p:grpSpPr>
            <a:xfrm>
              <a:off x="18679375" y="1270608"/>
              <a:ext cx="3487773" cy="1997615"/>
              <a:chOff x="3374960" y="4470094"/>
              <a:chExt cx="3487773" cy="1997615"/>
            </a:xfrm>
          </p:grpSpPr>
          <p:sp>
            <p:nvSpPr>
              <p:cNvPr id="9" name="TextBox 8">
                <a:extLst>
                  <a:ext uri="{FF2B5EF4-FFF2-40B4-BE49-F238E27FC236}">
                    <a16:creationId xmlns:a16="http://schemas.microsoft.com/office/drawing/2014/main" id="{35CBD0A6-0E9F-0825-EBE9-9DD1F5E22C6E}"/>
                  </a:ext>
                </a:extLst>
              </p:cNvPr>
              <p:cNvSpPr txBox="1"/>
              <p:nvPr/>
            </p:nvSpPr>
            <p:spPr>
              <a:xfrm>
                <a:off x="3748396" y="4878262"/>
                <a:ext cx="3114337" cy="875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a:lnSpc>
                    <a:spcPct val="110000"/>
                  </a:lnSpc>
                </a:pPr>
                <a:r>
                  <a:rPr lang="en-US" sz="2000" b="1" dirty="0">
                    <a:latin typeface="IBM Plex Sans SemiBold" panose="020B0503050203000203" pitchFamily="34" charset="0"/>
                  </a:rPr>
                  <a:t>2023</a:t>
                </a:r>
                <a:br>
                  <a:rPr lang="en-US" sz="2000" b="1" dirty="0">
                    <a:latin typeface="IBM Plex Sans SemiBold" panose="020B0503050203000203" pitchFamily="34" charset="0"/>
                  </a:rPr>
                </a:br>
                <a:r>
                  <a:rPr lang="en-US" sz="2000" dirty="0">
                    <a:latin typeface="IBM Plex Sans Light" panose="020B0403050203000203" pitchFamily="34" charset="0"/>
                  </a:rPr>
                  <a:t>AI extends beyond natural language processing</a:t>
                </a:r>
              </a:p>
            </p:txBody>
          </p:sp>
          <p:cxnSp>
            <p:nvCxnSpPr>
              <p:cNvPr id="10" name="Straight Connector 9">
                <a:extLst>
                  <a:ext uri="{FF2B5EF4-FFF2-40B4-BE49-F238E27FC236}">
                    <a16:creationId xmlns:a16="http://schemas.microsoft.com/office/drawing/2014/main" id="{F233E803-43A2-8B00-8DA2-A43E709717DF}"/>
                  </a:ext>
                </a:extLst>
              </p:cNvPr>
              <p:cNvCxnSpPr>
                <a:cxnSpLocks/>
              </p:cNvCxnSpPr>
              <p:nvPr/>
            </p:nvCxnSpPr>
            <p:spPr bwMode="auto">
              <a:xfrm>
                <a:off x="3569981" y="4789053"/>
                <a:ext cx="0" cy="16786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835AC7A1-C61A-8EF6-AB70-B4ED7BFAC15C}"/>
                  </a:ext>
                </a:extLst>
              </p:cNvPr>
              <p:cNvSpPr>
                <a:spLocks noChangeAspect="1"/>
              </p:cNvSpPr>
              <p:nvPr/>
            </p:nvSpPr>
            <p:spPr bwMode="auto">
              <a:xfrm>
                <a:off x="3374960" y="4470094"/>
                <a:ext cx="365760" cy="365760"/>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grpSp>
          <p:nvGrpSpPr>
            <p:cNvPr id="6" name="Group 5">
              <a:extLst>
                <a:ext uri="{FF2B5EF4-FFF2-40B4-BE49-F238E27FC236}">
                  <a16:creationId xmlns:a16="http://schemas.microsoft.com/office/drawing/2014/main" id="{5D172CF8-F0E9-4F99-6E63-86C49CFA13A1}"/>
                </a:ext>
              </a:extLst>
            </p:cNvPr>
            <p:cNvGrpSpPr/>
            <p:nvPr/>
          </p:nvGrpSpPr>
          <p:grpSpPr>
            <a:xfrm>
              <a:off x="18679375" y="2975825"/>
              <a:ext cx="3487773" cy="1997615"/>
              <a:chOff x="3374960" y="4470094"/>
              <a:chExt cx="3487773" cy="1997615"/>
            </a:xfrm>
          </p:grpSpPr>
          <p:sp>
            <p:nvSpPr>
              <p:cNvPr id="12" name="TextBox 11">
                <a:extLst>
                  <a:ext uri="{FF2B5EF4-FFF2-40B4-BE49-F238E27FC236}">
                    <a16:creationId xmlns:a16="http://schemas.microsoft.com/office/drawing/2014/main" id="{2F6E6667-205F-BAD5-0107-19DF917243A6}"/>
                  </a:ext>
                </a:extLst>
              </p:cNvPr>
              <p:cNvSpPr txBox="1"/>
              <p:nvPr/>
            </p:nvSpPr>
            <p:spPr>
              <a:xfrm>
                <a:off x="3748396" y="4878262"/>
                <a:ext cx="3114337" cy="875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a:lnSpc>
                    <a:spcPct val="110000"/>
                  </a:lnSpc>
                </a:pPr>
                <a:r>
                  <a:rPr lang="en-US" sz="2000" b="1" dirty="0">
                    <a:latin typeface="IBM Plex Sans SemiBold" panose="020B0503050203000203" pitchFamily="34" charset="0"/>
                  </a:rPr>
                  <a:t>2024</a:t>
                </a:r>
                <a:br>
                  <a:rPr lang="en-US" sz="2000" b="1" dirty="0">
                    <a:latin typeface="IBM Plex Sans SemiBold" panose="020B0503050203000203" pitchFamily="34" charset="0"/>
                  </a:rPr>
                </a:br>
                <a:r>
                  <a:rPr lang="en-US" sz="2000" dirty="0">
                    <a:latin typeface="IBM Plex Sans Light" panose="020B0403050203000203" pitchFamily="34" charset="0"/>
                  </a:rPr>
                  <a:t>Governance and trust permeate AI</a:t>
                </a:r>
              </a:p>
            </p:txBody>
          </p:sp>
          <p:cxnSp>
            <p:nvCxnSpPr>
              <p:cNvPr id="13" name="Straight Connector 12">
                <a:extLst>
                  <a:ext uri="{FF2B5EF4-FFF2-40B4-BE49-F238E27FC236}">
                    <a16:creationId xmlns:a16="http://schemas.microsoft.com/office/drawing/2014/main" id="{F8A38C71-0698-6E83-D822-EEC99B0D9B01}"/>
                  </a:ext>
                </a:extLst>
              </p:cNvPr>
              <p:cNvCxnSpPr>
                <a:cxnSpLocks/>
              </p:cNvCxnSpPr>
              <p:nvPr/>
            </p:nvCxnSpPr>
            <p:spPr bwMode="auto">
              <a:xfrm>
                <a:off x="3569981" y="4789053"/>
                <a:ext cx="0" cy="16786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0124F190-2415-BBAB-40D2-103DA60E9BC4}"/>
                  </a:ext>
                </a:extLst>
              </p:cNvPr>
              <p:cNvSpPr>
                <a:spLocks noChangeAspect="1"/>
              </p:cNvSpPr>
              <p:nvPr/>
            </p:nvSpPr>
            <p:spPr bwMode="auto">
              <a:xfrm>
                <a:off x="3374960" y="4470094"/>
                <a:ext cx="365760" cy="365760"/>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grpSp>
          <p:nvGrpSpPr>
            <p:cNvPr id="15" name="Group 14">
              <a:extLst>
                <a:ext uri="{FF2B5EF4-FFF2-40B4-BE49-F238E27FC236}">
                  <a16:creationId xmlns:a16="http://schemas.microsoft.com/office/drawing/2014/main" id="{D8595CE7-B326-8C55-0844-5BCAF658775A}"/>
                </a:ext>
              </a:extLst>
            </p:cNvPr>
            <p:cNvGrpSpPr/>
            <p:nvPr/>
          </p:nvGrpSpPr>
          <p:grpSpPr>
            <a:xfrm>
              <a:off x="18679375" y="4681042"/>
              <a:ext cx="3487773" cy="1997615"/>
              <a:chOff x="3374960" y="4470094"/>
              <a:chExt cx="3487773" cy="1997615"/>
            </a:xfrm>
          </p:grpSpPr>
          <p:sp>
            <p:nvSpPr>
              <p:cNvPr id="16" name="TextBox 15">
                <a:extLst>
                  <a:ext uri="{FF2B5EF4-FFF2-40B4-BE49-F238E27FC236}">
                    <a16:creationId xmlns:a16="http://schemas.microsoft.com/office/drawing/2014/main" id="{C97FB37E-93BA-D2B3-59E1-9E837F214161}"/>
                  </a:ext>
                </a:extLst>
              </p:cNvPr>
              <p:cNvSpPr txBox="1"/>
              <p:nvPr/>
            </p:nvSpPr>
            <p:spPr>
              <a:xfrm>
                <a:off x="3748396" y="4878262"/>
                <a:ext cx="3114337" cy="875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a:lnSpc>
                    <a:spcPct val="110000"/>
                  </a:lnSpc>
                </a:pPr>
                <a:r>
                  <a:rPr lang="en-US" sz="2000" b="1" dirty="0">
                    <a:latin typeface="IBM Plex Sans SemiBold" panose="020B0503050203000203" pitchFamily="34" charset="0"/>
                  </a:rPr>
                  <a:t>2025</a:t>
                </a:r>
                <a:br>
                  <a:rPr lang="en-US" sz="2000" b="1" dirty="0">
                    <a:latin typeface="IBM Plex Sans SemiBold" panose="020B0503050203000203" pitchFamily="34" charset="0"/>
                  </a:rPr>
                </a:br>
                <a:r>
                  <a:rPr lang="en-US" sz="2000" dirty="0">
                    <a:latin typeface="IBM Plex Sans Light" panose="020B0403050203000203" pitchFamily="34" charset="0"/>
                  </a:rPr>
                  <a:t>AI becomes more energy and cost efficient</a:t>
                </a:r>
              </a:p>
            </p:txBody>
          </p:sp>
          <p:cxnSp>
            <p:nvCxnSpPr>
              <p:cNvPr id="17" name="Straight Connector 16">
                <a:extLst>
                  <a:ext uri="{FF2B5EF4-FFF2-40B4-BE49-F238E27FC236}">
                    <a16:creationId xmlns:a16="http://schemas.microsoft.com/office/drawing/2014/main" id="{8DD5556F-3C78-D48C-C48C-6A8CB2BB65D6}"/>
                  </a:ext>
                </a:extLst>
              </p:cNvPr>
              <p:cNvCxnSpPr>
                <a:cxnSpLocks/>
              </p:cNvCxnSpPr>
              <p:nvPr/>
            </p:nvCxnSpPr>
            <p:spPr bwMode="auto">
              <a:xfrm>
                <a:off x="3569981" y="4789053"/>
                <a:ext cx="0" cy="16786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1096DAD7-0302-18CC-3C25-CB5F05B07FB1}"/>
                  </a:ext>
                </a:extLst>
              </p:cNvPr>
              <p:cNvSpPr>
                <a:spLocks noChangeAspect="1"/>
              </p:cNvSpPr>
              <p:nvPr/>
            </p:nvSpPr>
            <p:spPr bwMode="auto">
              <a:xfrm>
                <a:off x="3374960" y="4470094"/>
                <a:ext cx="365760" cy="365760"/>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grpSp>
          <p:nvGrpSpPr>
            <p:cNvPr id="19" name="Group 18">
              <a:extLst>
                <a:ext uri="{FF2B5EF4-FFF2-40B4-BE49-F238E27FC236}">
                  <a16:creationId xmlns:a16="http://schemas.microsoft.com/office/drawing/2014/main" id="{714B2841-A668-E978-4064-F0F6314E091D}"/>
                </a:ext>
              </a:extLst>
            </p:cNvPr>
            <p:cNvGrpSpPr/>
            <p:nvPr/>
          </p:nvGrpSpPr>
          <p:grpSpPr>
            <a:xfrm>
              <a:off x="18679375" y="6386259"/>
              <a:ext cx="4031769" cy="1997615"/>
              <a:chOff x="3374960" y="4470094"/>
              <a:chExt cx="4031769" cy="1997615"/>
            </a:xfrm>
          </p:grpSpPr>
          <p:sp>
            <p:nvSpPr>
              <p:cNvPr id="20" name="TextBox 19">
                <a:extLst>
                  <a:ext uri="{FF2B5EF4-FFF2-40B4-BE49-F238E27FC236}">
                    <a16:creationId xmlns:a16="http://schemas.microsoft.com/office/drawing/2014/main" id="{E42F71E0-5315-D94D-8DDF-45C7731476CE}"/>
                  </a:ext>
                </a:extLst>
              </p:cNvPr>
              <p:cNvSpPr txBox="1"/>
              <p:nvPr/>
            </p:nvSpPr>
            <p:spPr>
              <a:xfrm>
                <a:off x="3748396" y="4878262"/>
                <a:ext cx="3658333" cy="875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a:lnSpc>
                    <a:spcPct val="110000"/>
                  </a:lnSpc>
                </a:pPr>
                <a:r>
                  <a:rPr lang="en-US" sz="2000" b="1" dirty="0">
                    <a:latin typeface="IBM Plex Sans SemiBold" panose="020B0503050203000203" pitchFamily="34" charset="0"/>
                  </a:rPr>
                  <a:t>2027</a:t>
                </a:r>
                <a:br>
                  <a:rPr lang="en-US" sz="2000" b="1" dirty="0">
                    <a:latin typeface="IBM Plex Sans SemiBold" panose="020B0503050203000203" pitchFamily="34" charset="0"/>
                  </a:rPr>
                </a:br>
                <a:r>
                  <a:rPr lang="en-US" sz="2000" dirty="0">
                    <a:latin typeface="IBM Plex Sans Light" panose="020B0403050203000203" pitchFamily="34" charset="0"/>
                  </a:rPr>
                  <a:t>Foundation models in production scale uniquely</a:t>
                </a:r>
              </a:p>
            </p:txBody>
          </p:sp>
          <p:cxnSp>
            <p:nvCxnSpPr>
              <p:cNvPr id="21" name="Straight Connector 20">
                <a:extLst>
                  <a:ext uri="{FF2B5EF4-FFF2-40B4-BE49-F238E27FC236}">
                    <a16:creationId xmlns:a16="http://schemas.microsoft.com/office/drawing/2014/main" id="{02084CF9-6670-8CAE-DC32-5429C231C937}"/>
                  </a:ext>
                </a:extLst>
              </p:cNvPr>
              <p:cNvCxnSpPr>
                <a:cxnSpLocks/>
              </p:cNvCxnSpPr>
              <p:nvPr/>
            </p:nvCxnSpPr>
            <p:spPr bwMode="auto">
              <a:xfrm>
                <a:off x="3569981" y="4789053"/>
                <a:ext cx="0" cy="16786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20661C13-8786-B10A-3E58-CAF3873627CE}"/>
                  </a:ext>
                </a:extLst>
              </p:cNvPr>
              <p:cNvSpPr>
                <a:spLocks noChangeAspect="1"/>
              </p:cNvSpPr>
              <p:nvPr/>
            </p:nvSpPr>
            <p:spPr bwMode="auto">
              <a:xfrm>
                <a:off x="3374960" y="4470094"/>
                <a:ext cx="365760" cy="365760"/>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grpSp>
          <p:nvGrpSpPr>
            <p:cNvPr id="23" name="Group 22">
              <a:extLst>
                <a:ext uri="{FF2B5EF4-FFF2-40B4-BE49-F238E27FC236}">
                  <a16:creationId xmlns:a16="http://schemas.microsoft.com/office/drawing/2014/main" id="{1529B56E-0378-6080-76A9-17397CC43B94}"/>
                </a:ext>
              </a:extLst>
            </p:cNvPr>
            <p:cNvGrpSpPr/>
            <p:nvPr/>
          </p:nvGrpSpPr>
          <p:grpSpPr>
            <a:xfrm>
              <a:off x="18679375" y="8091476"/>
              <a:ext cx="3734058" cy="1997615"/>
              <a:chOff x="3374960" y="4470094"/>
              <a:chExt cx="3734058" cy="1997615"/>
            </a:xfrm>
          </p:grpSpPr>
          <p:sp>
            <p:nvSpPr>
              <p:cNvPr id="24" name="TextBox 23">
                <a:extLst>
                  <a:ext uri="{FF2B5EF4-FFF2-40B4-BE49-F238E27FC236}">
                    <a16:creationId xmlns:a16="http://schemas.microsoft.com/office/drawing/2014/main" id="{9FB0936C-4AE4-0D07-2993-C565181CA74A}"/>
                  </a:ext>
                </a:extLst>
              </p:cNvPr>
              <p:cNvSpPr txBox="1"/>
              <p:nvPr/>
            </p:nvSpPr>
            <p:spPr>
              <a:xfrm>
                <a:off x="3748396" y="4878262"/>
                <a:ext cx="3360622" cy="875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a:lnSpc>
                    <a:spcPct val="110000"/>
                  </a:lnSpc>
                </a:pPr>
                <a:r>
                  <a:rPr lang="en-US" sz="2000" b="1" dirty="0">
                    <a:latin typeface="IBM Plex Sans SemiBold" panose="020B0503050203000203" pitchFamily="34" charset="0"/>
                  </a:rPr>
                  <a:t>2029</a:t>
                </a:r>
                <a:br>
                  <a:rPr lang="en-US" sz="2000" b="1" dirty="0">
                    <a:latin typeface="IBM Plex Sans SemiBold" panose="020B0503050203000203" pitchFamily="34" charset="0"/>
                  </a:rPr>
                </a:br>
                <a:r>
                  <a:rPr lang="en-US" sz="2000" dirty="0">
                    <a:latin typeface="IBM Plex Sans Light" panose="020B0403050203000203" pitchFamily="34" charset="0"/>
                  </a:rPr>
                  <a:t>Trustworthy and explainable </a:t>
                </a:r>
                <a:br>
                  <a:rPr lang="en-US" sz="2000" dirty="0">
                    <a:latin typeface="IBM Plex Sans Light" panose="020B0403050203000203" pitchFamily="34" charset="0"/>
                  </a:rPr>
                </a:br>
                <a:r>
                  <a:rPr lang="en-US" sz="2000" dirty="0">
                    <a:latin typeface="IBM Plex Sans Light" panose="020B0403050203000203" pitchFamily="34" charset="0"/>
                  </a:rPr>
                  <a:t>AI starts to reason</a:t>
                </a:r>
              </a:p>
            </p:txBody>
          </p:sp>
          <p:cxnSp>
            <p:nvCxnSpPr>
              <p:cNvPr id="25" name="Straight Connector 24">
                <a:extLst>
                  <a:ext uri="{FF2B5EF4-FFF2-40B4-BE49-F238E27FC236}">
                    <a16:creationId xmlns:a16="http://schemas.microsoft.com/office/drawing/2014/main" id="{29CBA8D4-17EE-3AC3-F345-C169DBAC9E9A}"/>
                  </a:ext>
                </a:extLst>
              </p:cNvPr>
              <p:cNvCxnSpPr>
                <a:cxnSpLocks/>
              </p:cNvCxnSpPr>
              <p:nvPr/>
            </p:nvCxnSpPr>
            <p:spPr bwMode="auto">
              <a:xfrm>
                <a:off x="3569981" y="4789053"/>
                <a:ext cx="0" cy="16786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38139340-F353-2667-5DDC-3A08F089DB6E}"/>
                  </a:ext>
                </a:extLst>
              </p:cNvPr>
              <p:cNvSpPr>
                <a:spLocks noChangeAspect="1"/>
              </p:cNvSpPr>
              <p:nvPr/>
            </p:nvSpPr>
            <p:spPr bwMode="auto">
              <a:xfrm>
                <a:off x="3374960" y="4470094"/>
                <a:ext cx="365760" cy="365760"/>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grpSp>
          <p:nvGrpSpPr>
            <p:cNvPr id="27" name="Group 26">
              <a:extLst>
                <a:ext uri="{FF2B5EF4-FFF2-40B4-BE49-F238E27FC236}">
                  <a16:creationId xmlns:a16="http://schemas.microsoft.com/office/drawing/2014/main" id="{373A6BA5-348D-2F86-567A-F69FF2506396}"/>
                </a:ext>
              </a:extLst>
            </p:cNvPr>
            <p:cNvGrpSpPr/>
            <p:nvPr/>
          </p:nvGrpSpPr>
          <p:grpSpPr>
            <a:xfrm>
              <a:off x="18679375" y="9796694"/>
              <a:ext cx="4223155" cy="1525241"/>
              <a:chOff x="3374960" y="4470094"/>
              <a:chExt cx="4223155" cy="1525241"/>
            </a:xfrm>
          </p:grpSpPr>
          <p:sp>
            <p:nvSpPr>
              <p:cNvPr id="28" name="TextBox 27">
                <a:extLst>
                  <a:ext uri="{FF2B5EF4-FFF2-40B4-BE49-F238E27FC236}">
                    <a16:creationId xmlns:a16="http://schemas.microsoft.com/office/drawing/2014/main" id="{E9F566C1-183E-D6AC-3810-C54DDD234648}"/>
                  </a:ext>
                </a:extLst>
              </p:cNvPr>
              <p:cNvSpPr txBox="1"/>
              <p:nvPr/>
            </p:nvSpPr>
            <p:spPr>
              <a:xfrm>
                <a:off x="3748396" y="4878262"/>
                <a:ext cx="3849719" cy="875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a:lnSpc>
                    <a:spcPct val="110000"/>
                  </a:lnSpc>
                </a:pPr>
                <a:r>
                  <a:rPr lang="en-US" sz="2000" b="1" dirty="0">
                    <a:latin typeface="IBM Plex Sans SemiBold" panose="020B0503050203000203" pitchFamily="34" charset="0"/>
                  </a:rPr>
                  <a:t>2030 and beyond</a:t>
                </a:r>
                <a:br>
                  <a:rPr lang="en-US" sz="2000" b="1" dirty="0">
                    <a:latin typeface="IBM Plex Sans SemiBold" panose="020B0503050203000203" pitchFamily="34" charset="0"/>
                  </a:rPr>
                </a:br>
                <a:r>
                  <a:rPr lang="en-US" sz="2000" dirty="0">
                    <a:latin typeface="IBM Plex Sans Light" panose="020B0403050203000203" pitchFamily="34" charset="0"/>
                  </a:rPr>
                  <a:t>Fully multi-modal AI gives enterprises unprecedented scale</a:t>
                </a:r>
              </a:p>
            </p:txBody>
          </p:sp>
          <p:cxnSp>
            <p:nvCxnSpPr>
              <p:cNvPr id="29" name="Straight Connector 28">
                <a:extLst>
                  <a:ext uri="{FF2B5EF4-FFF2-40B4-BE49-F238E27FC236}">
                    <a16:creationId xmlns:a16="http://schemas.microsoft.com/office/drawing/2014/main" id="{FB9C076E-1C95-39BE-FE06-3D4631EAA7BD}"/>
                  </a:ext>
                </a:extLst>
              </p:cNvPr>
              <p:cNvCxnSpPr>
                <a:cxnSpLocks/>
              </p:cNvCxnSpPr>
              <p:nvPr/>
            </p:nvCxnSpPr>
            <p:spPr bwMode="auto">
              <a:xfrm>
                <a:off x="3569981" y="4789053"/>
                <a:ext cx="0" cy="120628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E5F2BC69-E6EC-D42B-63CB-C1E61914DEBC}"/>
                  </a:ext>
                </a:extLst>
              </p:cNvPr>
              <p:cNvSpPr>
                <a:spLocks noChangeAspect="1"/>
              </p:cNvSpPr>
              <p:nvPr/>
            </p:nvSpPr>
            <p:spPr bwMode="auto">
              <a:xfrm>
                <a:off x="3374960" y="4470094"/>
                <a:ext cx="365760" cy="365760"/>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grpSp>
      <p:sp>
        <p:nvSpPr>
          <p:cNvPr id="2" name="Title 1">
            <a:extLst>
              <a:ext uri="{FF2B5EF4-FFF2-40B4-BE49-F238E27FC236}">
                <a16:creationId xmlns:a16="http://schemas.microsoft.com/office/drawing/2014/main" id="{8028FA7E-2C16-5188-D3E5-2350C8474439}"/>
              </a:ext>
            </a:extLst>
          </p:cNvPr>
          <p:cNvSpPr>
            <a:spLocks noGrp="1"/>
          </p:cNvSpPr>
          <p:nvPr>
            <p:ph type="title"/>
          </p:nvPr>
        </p:nvSpPr>
        <p:spPr>
          <a:xfrm>
            <a:off x="574675" y="384048"/>
            <a:ext cx="17141825" cy="8191500"/>
          </a:xfrm>
        </p:spPr>
        <p:txBody>
          <a:bodyPr/>
          <a:lstStyle/>
          <a:p>
            <a:r>
              <a:rPr lang="en-US" dirty="0"/>
              <a:t>What are you waiting for?</a:t>
            </a:r>
          </a:p>
        </p:txBody>
      </p:sp>
      <p:sp>
        <p:nvSpPr>
          <p:cNvPr id="4" name="TextBox 3">
            <a:extLst>
              <a:ext uri="{FF2B5EF4-FFF2-40B4-BE49-F238E27FC236}">
                <a16:creationId xmlns:a16="http://schemas.microsoft.com/office/drawing/2014/main" id="{C9D6FD39-5ACA-C4D6-C139-AD04AABDACF9}"/>
              </a:ext>
            </a:extLst>
          </p:cNvPr>
          <p:cNvSpPr txBox="1"/>
          <p:nvPr/>
        </p:nvSpPr>
        <p:spPr>
          <a:xfrm>
            <a:off x="18960854" y="881237"/>
            <a:ext cx="4070074" cy="40011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lang="en-US" sz="2000" dirty="0">
                <a:hlinkClick r:id="rId3"/>
              </a:rPr>
              <a:t>IBM Technology Atlas AI roadmap</a:t>
            </a:r>
            <a:endParaRPr lang="en-US" sz="2000" dirty="0"/>
          </a:p>
        </p:txBody>
      </p:sp>
    </p:spTree>
    <p:extLst>
      <p:ext uri="{BB962C8B-B14F-4D97-AF65-F5344CB8AC3E}">
        <p14:creationId xmlns:p14="http://schemas.microsoft.com/office/powerpoint/2010/main" val="423733293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pplication&#10;&#10;Description automatically generated with medium confidence">
            <a:extLst>
              <a:ext uri="{FF2B5EF4-FFF2-40B4-BE49-F238E27FC236}">
                <a16:creationId xmlns:a16="http://schemas.microsoft.com/office/drawing/2014/main" id="{8D685A21-19B8-B173-BCF9-58EDD64F67A9}"/>
              </a:ext>
            </a:extLst>
          </p:cNvPr>
          <p:cNvPicPr>
            <a:picLocks noChangeAspect="1"/>
          </p:cNvPicPr>
          <p:nvPr/>
        </p:nvPicPr>
        <p:blipFill>
          <a:blip r:embed="rId3"/>
          <a:stretch>
            <a:fillRect/>
          </a:stretch>
        </p:blipFill>
        <p:spPr>
          <a:xfrm>
            <a:off x="4666129" y="414248"/>
            <a:ext cx="15293340" cy="8609584"/>
          </a:xfrm>
          <a:prstGeom prst="rect">
            <a:avLst/>
          </a:prstGeom>
        </p:spPr>
      </p:pic>
    </p:spTree>
    <p:extLst>
      <p:ext uri="{BB962C8B-B14F-4D97-AF65-F5344CB8AC3E}">
        <p14:creationId xmlns:p14="http://schemas.microsoft.com/office/powerpoint/2010/main" val="2995410554"/>
      </p:ext>
    </p:extLst>
  </p:cSld>
  <p:clrMapOvr>
    <a:masterClrMapping/>
  </p:clrMapOvr>
  <mc:AlternateContent xmlns:mc="http://schemas.openxmlformats.org/markup-compatibility/2006" xmlns:p14="http://schemas.microsoft.com/office/powerpoint/2010/main">
    <mc:Choice Requires="p14">
      <p:transition p14:dur="0" advClick="0" advTm="24000"/>
    </mc:Choice>
    <mc:Fallback xmlns="">
      <p:transition advClick="0" advTm="24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716893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18AD4-44E1-8B4E-7FFA-9267F7ED7007}"/>
              </a:ext>
            </a:extLst>
          </p:cNvPr>
          <p:cNvSpPr>
            <a:spLocks noGrp="1"/>
          </p:cNvSpPr>
          <p:nvPr>
            <p:ph type="title"/>
          </p:nvPr>
        </p:nvSpPr>
        <p:spPr/>
        <p:txBody>
          <a:bodyPr/>
          <a:lstStyle/>
          <a:p>
            <a:r>
              <a:rPr lang="en-US" sz="6400" dirty="0"/>
              <a:t>Addendum</a:t>
            </a:r>
          </a:p>
        </p:txBody>
      </p:sp>
    </p:spTree>
    <p:extLst>
      <p:ext uri="{BB962C8B-B14F-4D97-AF65-F5344CB8AC3E}">
        <p14:creationId xmlns:p14="http://schemas.microsoft.com/office/powerpoint/2010/main" val="402175696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descr="Blue 10 quarter slide background">
            <a:extLst>
              <a:ext uri="{FF2B5EF4-FFF2-40B4-BE49-F238E27FC236}">
                <a16:creationId xmlns:a16="http://schemas.microsoft.com/office/drawing/2014/main" id="{F40EC836-3131-619A-ED39-B647D46CE517}"/>
              </a:ext>
            </a:extLst>
          </p:cNvPr>
          <p:cNvSpPr/>
          <p:nvPr/>
        </p:nvSpPr>
        <p:spPr bwMode="auto">
          <a:xfrm>
            <a:off x="0" y="3340100"/>
            <a:ext cx="24387175" cy="10375900"/>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RO" sz="1400" b="0" i="0" u="none" strike="noStrike" cap="none" normalizeH="0" baseline="0" dirty="0">
              <a:ln>
                <a:noFill/>
              </a:ln>
              <a:solidFill>
                <a:schemeClr val="bg1"/>
              </a:solidFill>
              <a:effectLst/>
              <a:latin typeface="+mn-lt"/>
            </a:endParaRPr>
          </a:p>
        </p:txBody>
      </p:sp>
      <p:sp>
        <p:nvSpPr>
          <p:cNvPr id="7" name="Rectangle 6" descr="Blue 10 quarter slide background">
            <a:extLst>
              <a:ext uri="{FF2B5EF4-FFF2-40B4-BE49-F238E27FC236}">
                <a16:creationId xmlns:a16="http://schemas.microsoft.com/office/drawing/2014/main" id="{AEB2172C-F4D1-017A-EE8C-1F6F4543FDBD}"/>
              </a:ext>
            </a:extLst>
          </p:cNvPr>
          <p:cNvSpPr/>
          <p:nvPr/>
        </p:nvSpPr>
        <p:spPr bwMode="auto">
          <a:xfrm>
            <a:off x="0" y="0"/>
            <a:ext cx="24387175" cy="342900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RO" sz="1400" b="0" i="0" u="none" strike="noStrike" cap="none" normalizeH="0" baseline="0" dirty="0">
              <a:ln>
                <a:noFill/>
              </a:ln>
              <a:solidFill>
                <a:schemeClr val="bg1"/>
              </a:solidFill>
              <a:effectLst/>
              <a:latin typeface="+mn-lt"/>
            </a:endParaRPr>
          </a:p>
        </p:txBody>
      </p:sp>
      <p:sp>
        <p:nvSpPr>
          <p:cNvPr id="8" name="Text Placeholder 7">
            <a:extLst>
              <a:ext uri="{FF2B5EF4-FFF2-40B4-BE49-F238E27FC236}">
                <a16:creationId xmlns:a16="http://schemas.microsoft.com/office/drawing/2014/main" id="{B45F8729-FBE1-9D80-27F5-FF497C474C75}"/>
              </a:ext>
            </a:extLst>
          </p:cNvPr>
          <p:cNvSpPr>
            <a:spLocks noGrp="1"/>
          </p:cNvSpPr>
          <p:nvPr>
            <p:ph type="body" sz="quarter" idx="12"/>
          </p:nvPr>
        </p:nvSpPr>
        <p:spPr>
          <a:xfrm>
            <a:off x="18862843" y="5001127"/>
            <a:ext cx="4577149" cy="6858000"/>
          </a:xfrm>
        </p:spPr>
        <p:txBody>
          <a:bodyPr/>
          <a:lstStyle/>
          <a:p>
            <a:r>
              <a:rPr lang="en-US" sz="6400" dirty="0">
                <a:solidFill>
                  <a:schemeClr val="accent1"/>
                </a:solidFill>
                <a:effectLst/>
                <a:latin typeface="+mn-lt"/>
              </a:rPr>
              <a:t>34% </a:t>
            </a:r>
          </a:p>
          <a:p>
            <a:endParaRPr lang="en-US" sz="4400" dirty="0">
              <a:solidFill>
                <a:schemeClr val="accent1"/>
              </a:solidFill>
              <a:effectLst/>
              <a:latin typeface="+mn-lt"/>
            </a:endParaRPr>
          </a:p>
          <a:p>
            <a:r>
              <a:rPr lang="en-US" sz="3600" dirty="0">
                <a:effectLst/>
                <a:latin typeface="+mn-lt"/>
              </a:rPr>
              <a:t>of businesses lack </a:t>
            </a:r>
            <a:br>
              <a:rPr lang="en-US" sz="3600" dirty="0">
                <a:effectLst/>
                <a:latin typeface="+mn-lt"/>
              </a:rPr>
            </a:br>
            <a:r>
              <a:rPr lang="en-US" sz="3600" dirty="0">
                <a:effectLst/>
                <a:latin typeface="+mn-lt"/>
              </a:rPr>
              <a:t>the necessary AI skills, expertise </a:t>
            </a:r>
            <a:br>
              <a:rPr lang="en-US" sz="3600" dirty="0">
                <a:effectLst/>
                <a:latin typeface="+mn-lt"/>
              </a:rPr>
            </a:br>
            <a:r>
              <a:rPr lang="en-US" sz="3600" dirty="0">
                <a:effectLst/>
                <a:latin typeface="+mn-lt"/>
              </a:rPr>
              <a:t>or knowledge </a:t>
            </a:r>
          </a:p>
        </p:txBody>
      </p:sp>
      <p:sp>
        <p:nvSpPr>
          <p:cNvPr id="4" name="Text Placeholder 3">
            <a:extLst>
              <a:ext uri="{FF2B5EF4-FFF2-40B4-BE49-F238E27FC236}">
                <a16:creationId xmlns:a16="http://schemas.microsoft.com/office/drawing/2014/main" id="{7B42CBC3-64A4-DC11-227C-536B47E2D26D}"/>
              </a:ext>
            </a:extLst>
          </p:cNvPr>
          <p:cNvSpPr>
            <a:spLocks noGrp="1"/>
          </p:cNvSpPr>
          <p:nvPr>
            <p:ph type="body" sz="quarter" idx="13"/>
          </p:nvPr>
        </p:nvSpPr>
        <p:spPr>
          <a:xfrm>
            <a:off x="12763500" y="5001127"/>
            <a:ext cx="4965700" cy="6858000"/>
          </a:xfrm>
        </p:spPr>
        <p:txBody>
          <a:bodyPr/>
          <a:lstStyle/>
          <a:p>
            <a:r>
              <a:rPr lang="en-US" sz="6400" dirty="0">
                <a:solidFill>
                  <a:schemeClr val="accent1"/>
                </a:solidFill>
                <a:latin typeface="+mn-lt"/>
              </a:rPr>
              <a:t>74% </a:t>
            </a:r>
          </a:p>
          <a:p>
            <a:endParaRPr lang="en-US" sz="4400" dirty="0">
              <a:solidFill>
                <a:schemeClr val="accent1"/>
              </a:solidFill>
              <a:latin typeface="+mn-lt"/>
            </a:endParaRPr>
          </a:p>
          <a:p>
            <a:r>
              <a:rPr lang="en-US" sz="3600" dirty="0">
                <a:latin typeface="+mn-lt"/>
              </a:rPr>
              <a:t>of leaders haven’t </a:t>
            </a:r>
            <a:br>
              <a:rPr lang="en-US" sz="3600" dirty="0">
                <a:latin typeface="+mn-lt"/>
              </a:rPr>
            </a:br>
            <a:r>
              <a:rPr lang="en-US" sz="3600" dirty="0">
                <a:latin typeface="+mn-lt"/>
              </a:rPr>
              <a:t>taken the necessary steps to reduce bias in the organization’s AI</a:t>
            </a:r>
            <a:endParaRPr lang="en-US" sz="2800" baseline="30000" dirty="0">
              <a:solidFill>
                <a:srgbClr val="000000"/>
              </a:solidFill>
              <a:latin typeface="IBM Plex Sans Light" panose="020B0403050203000203" pitchFamily="34" charset="0"/>
              <a:cs typeface="+mn-cs"/>
              <a:sym typeface=""/>
            </a:endParaRPr>
          </a:p>
          <a:p>
            <a:endParaRPr lang="en-US" dirty="0"/>
          </a:p>
        </p:txBody>
      </p:sp>
      <p:sp>
        <p:nvSpPr>
          <p:cNvPr id="5" name="Text Placeholder 4">
            <a:extLst>
              <a:ext uri="{FF2B5EF4-FFF2-40B4-BE49-F238E27FC236}">
                <a16:creationId xmlns:a16="http://schemas.microsoft.com/office/drawing/2014/main" id="{BE17FC69-C619-9FD1-5913-39552759630E}"/>
              </a:ext>
            </a:extLst>
          </p:cNvPr>
          <p:cNvSpPr>
            <a:spLocks noGrp="1"/>
          </p:cNvSpPr>
          <p:nvPr>
            <p:ph type="body" sz="quarter" idx="14"/>
          </p:nvPr>
        </p:nvSpPr>
        <p:spPr>
          <a:xfrm>
            <a:off x="627448" y="5001127"/>
            <a:ext cx="4828403" cy="6858000"/>
          </a:xfrm>
        </p:spPr>
        <p:txBody>
          <a:bodyPr/>
          <a:lstStyle/>
          <a:p>
            <a:r>
              <a:rPr lang="en-US" sz="6400" dirty="0">
                <a:solidFill>
                  <a:schemeClr val="accent1"/>
                </a:solidFill>
                <a:latin typeface="+mj-lt"/>
              </a:rPr>
              <a:t>1 in 5</a:t>
            </a:r>
          </a:p>
          <a:p>
            <a:br>
              <a:rPr lang="en-US" sz="4400" dirty="0">
                <a:latin typeface="+mj-lt"/>
              </a:rPr>
            </a:br>
            <a:r>
              <a:rPr lang="en-US" sz="3600" dirty="0">
                <a:solidFill>
                  <a:srgbClr val="000000"/>
                </a:solidFill>
                <a:latin typeface="IBM Plex Sans Light" panose="020B0403050203000203" pitchFamily="34" charset="0"/>
                <a:cs typeface="+mn-cs"/>
                <a:sym typeface=""/>
              </a:rPr>
              <a:t>leaders cite difficulties integrating data </a:t>
            </a:r>
            <a:br>
              <a:rPr lang="en-US" sz="3600" dirty="0">
                <a:solidFill>
                  <a:srgbClr val="000000"/>
                </a:solidFill>
                <a:latin typeface="IBM Plex Sans Light" panose="020B0403050203000203" pitchFamily="34" charset="0"/>
                <a:cs typeface="+mn-cs"/>
                <a:sym typeface=""/>
              </a:rPr>
            </a:br>
            <a:r>
              <a:rPr lang="en-US" sz="3600" dirty="0">
                <a:solidFill>
                  <a:srgbClr val="000000"/>
                </a:solidFill>
                <a:latin typeface="IBM Plex Sans Light" panose="020B0403050203000203" pitchFamily="34" charset="0"/>
                <a:cs typeface="+mn-cs"/>
                <a:sym typeface=""/>
              </a:rPr>
              <a:t>across any cloud </a:t>
            </a:r>
          </a:p>
          <a:p>
            <a:pPr>
              <a:spcBef>
                <a:spcPts val="2000"/>
              </a:spcBef>
            </a:pPr>
            <a:endParaRPr lang="en-US" sz="2800" baseline="30000" dirty="0">
              <a:solidFill>
                <a:srgbClr val="000000"/>
              </a:solidFill>
              <a:latin typeface="IBM Plex Sans Light" panose="020B0403050203000203" pitchFamily="34" charset="0"/>
              <a:cs typeface="+mn-cs"/>
              <a:sym typeface=""/>
            </a:endParaRPr>
          </a:p>
          <a:p>
            <a:endParaRPr lang="en-US" dirty="0"/>
          </a:p>
        </p:txBody>
      </p:sp>
      <p:sp>
        <p:nvSpPr>
          <p:cNvPr id="2" name="TextBox 1">
            <a:extLst>
              <a:ext uri="{FF2B5EF4-FFF2-40B4-BE49-F238E27FC236}">
                <a16:creationId xmlns:a16="http://schemas.microsoft.com/office/drawing/2014/main" id="{82C768FA-E40C-2B9F-C07A-3CFF7EE42DF5}"/>
              </a:ext>
            </a:extLst>
          </p:cNvPr>
          <p:cNvSpPr txBox="1"/>
          <p:nvPr/>
        </p:nvSpPr>
        <p:spPr>
          <a:xfrm>
            <a:off x="6087291" y="8621486"/>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15" name="Title 2">
            <a:extLst>
              <a:ext uri="{FF2B5EF4-FFF2-40B4-BE49-F238E27FC236}">
                <a16:creationId xmlns:a16="http://schemas.microsoft.com/office/drawing/2014/main" id="{9818D8AA-B937-CF00-4FA1-3147E1B670B8}"/>
              </a:ext>
            </a:extLst>
          </p:cNvPr>
          <p:cNvSpPr txBox="1">
            <a:spLocks/>
          </p:cNvSpPr>
          <p:nvPr/>
        </p:nvSpPr>
        <p:spPr>
          <a:xfrm>
            <a:off x="627448" y="577850"/>
            <a:ext cx="6490044" cy="22407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4400" kern="0" dirty="0">
                <a:latin typeface="IBM Plex Sans Light" panose="020B0403050203000203" pitchFamily="34" charset="0"/>
              </a:rPr>
              <a:t>Company leaders still face challenges scaling AI</a:t>
            </a:r>
          </a:p>
        </p:txBody>
      </p:sp>
      <p:sp>
        <p:nvSpPr>
          <p:cNvPr id="6" name="Footer Placeholder 8">
            <a:extLst>
              <a:ext uri="{FF2B5EF4-FFF2-40B4-BE49-F238E27FC236}">
                <a16:creationId xmlns:a16="http://schemas.microsoft.com/office/drawing/2014/main" id="{CDE1D674-4F4B-DE68-5D20-A6730628A4C3}"/>
              </a:ext>
            </a:extLst>
          </p:cNvPr>
          <p:cNvSpPr txBox="1">
            <a:spLocks/>
          </p:cNvSpPr>
          <p:nvPr/>
        </p:nvSpPr>
        <p:spPr>
          <a:xfrm>
            <a:off x="576073" y="12811676"/>
            <a:ext cx="10888835" cy="381000"/>
          </a:xfrm>
          <a:prstGeom prst="rect">
            <a:avLst/>
          </a:prstGeom>
        </p:spPr>
        <p:txBody>
          <a:bodyPr vert="horz" lIns="0" tIns="0" rIns="0" bIns="0" rtlCol="0" anchor="b"/>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US" dirty="0"/>
              <a:t>Source: 2022 AI Adoption Index: </a:t>
            </a:r>
            <a:r>
              <a:rPr lang="en-US" dirty="0">
                <a:hlinkClick r:id="rId3"/>
              </a:rPr>
              <a:t>https://www.ibm.com/downloads/cas/GVAGA3JP</a:t>
            </a:r>
            <a:endParaRPr lang="en-US" dirty="0"/>
          </a:p>
        </p:txBody>
      </p:sp>
      <p:sp>
        <p:nvSpPr>
          <p:cNvPr id="12" name="Text Placeholder 7">
            <a:extLst>
              <a:ext uri="{FF2B5EF4-FFF2-40B4-BE49-F238E27FC236}">
                <a16:creationId xmlns:a16="http://schemas.microsoft.com/office/drawing/2014/main" id="{7AB18019-E01E-DDD1-E88B-84E526E4C397}"/>
              </a:ext>
            </a:extLst>
          </p:cNvPr>
          <p:cNvSpPr txBox="1">
            <a:spLocks/>
          </p:cNvSpPr>
          <p:nvPr/>
        </p:nvSpPr>
        <p:spPr>
          <a:xfrm>
            <a:off x="6699854" y="5001127"/>
            <a:ext cx="4828403" cy="685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6400" kern="0" dirty="0">
                <a:solidFill>
                  <a:schemeClr val="accent1"/>
                </a:solidFill>
                <a:latin typeface="+mn-lt"/>
              </a:rPr>
              <a:t>25%</a:t>
            </a:r>
            <a:r>
              <a:rPr lang="en-US" sz="4400" kern="0" dirty="0">
                <a:solidFill>
                  <a:schemeClr val="accent1"/>
                </a:solidFill>
                <a:latin typeface="+mn-lt"/>
              </a:rPr>
              <a:t> </a:t>
            </a:r>
          </a:p>
          <a:p>
            <a:endParaRPr lang="en-US" sz="4400" kern="0" dirty="0">
              <a:solidFill>
                <a:schemeClr val="accent1"/>
              </a:solidFill>
              <a:latin typeface="+mn-lt"/>
            </a:endParaRPr>
          </a:p>
          <a:p>
            <a:r>
              <a:rPr lang="en-US" sz="3600" kern="0" dirty="0">
                <a:latin typeface="+mn-lt"/>
              </a:rPr>
              <a:t>of organizations lack the tools or platforms to develop models</a:t>
            </a:r>
          </a:p>
        </p:txBody>
      </p:sp>
      <p:sp>
        <p:nvSpPr>
          <p:cNvPr id="9" name="TextBox 8">
            <a:extLst>
              <a:ext uri="{FF2B5EF4-FFF2-40B4-BE49-F238E27FC236}">
                <a16:creationId xmlns:a16="http://schemas.microsoft.com/office/drawing/2014/main" id="{6229BE76-EC64-81FC-0CF3-71B6F7995FDB}"/>
              </a:ext>
            </a:extLst>
          </p:cNvPr>
          <p:cNvSpPr txBox="1"/>
          <p:nvPr/>
        </p:nvSpPr>
        <p:spPr>
          <a:xfrm>
            <a:off x="6096000" y="628650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cxnSp>
        <p:nvCxnSpPr>
          <p:cNvPr id="11" name="Straight Connector 10" descr="Vertical column divider line">
            <a:extLst>
              <a:ext uri="{FF2B5EF4-FFF2-40B4-BE49-F238E27FC236}">
                <a16:creationId xmlns:a16="http://schemas.microsoft.com/office/drawing/2014/main" id="{1C20A2DB-9990-44A9-F7A9-279364B595AE}"/>
              </a:ext>
            </a:extLst>
          </p:cNvPr>
          <p:cNvCxnSpPr>
            <a:cxnSpLocks/>
          </p:cNvCxnSpPr>
          <p:nvPr/>
        </p:nvCxnSpPr>
        <p:spPr bwMode="auto">
          <a:xfrm>
            <a:off x="6097587" y="5143500"/>
            <a:ext cx="0" cy="68580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descr="Vertical column divider line">
            <a:extLst>
              <a:ext uri="{FF2B5EF4-FFF2-40B4-BE49-F238E27FC236}">
                <a16:creationId xmlns:a16="http://schemas.microsoft.com/office/drawing/2014/main" id="{305C6D56-76B1-83A3-5CCB-4FAAE5A3C38A}"/>
              </a:ext>
            </a:extLst>
          </p:cNvPr>
          <p:cNvCxnSpPr>
            <a:cxnSpLocks/>
          </p:cNvCxnSpPr>
          <p:nvPr/>
        </p:nvCxnSpPr>
        <p:spPr bwMode="auto">
          <a:xfrm>
            <a:off x="12193587" y="5143500"/>
            <a:ext cx="0" cy="68580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descr="Vertical column divider line">
            <a:extLst>
              <a:ext uri="{FF2B5EF4-FFF2-40B4-BE49-F238E27FC236}">
                <a16:creationId xmlns:a16="http://schemas.microsoft.com/office/drawing/2014/main" id="{0F6D1A50-7F0B-07B5-0831-85CDEA971490}"/>
              </a:ext>
            </a:extLst>
          </p:cNvPr>
          <p:cNvCxnSpPr>
            <a:cxnSpLocks/>
          </p:cNvCxnSpPr>
          <p:nvPr/>
        </p:nvCxnSpPr>
        <p:spPr bwMode="auto">
          <a:xfrm>
            <a:off x="18289587" y="5143500"/>
            <a:ext cx="0" cy="68580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9651001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63B98A-63E0-51EE-3452-1453E3FD6512}"/>
              </a:ext>
            </a:extLst>
          </p:cNvPr>
          <p:cNvSpPr>
            <a:spLocks noGrp="1"/>
          </p:cNvSpPr>
          <p:nvPr>
            <p:ph type="title"/>
          </p:nvPr>
        </p:nvSpPr>
        <p:spPr>
          <a:xfrm>
            <a:off x="588773" y="577850"/>
            <a:ext cx="4799116" cy="2781110"/>
          </a:xfrm>
        </p:spPr>
        <p:txBody>
          <a:bodyPr/>
          <a:lstStyle/>
          <a:p>
            <a:pPr>
              <a:lnSpc>
                <a:spcPct val="100000"/>
              </a:lnSpc>
            </a:pPr>
            <a:r>
              <a:rPr lang="en-US" sz="4400" dirty="0"/>
              <a:t>As leaders adopt AI, they need </a:t>
            </a:r>
            <a:br>
              <a:rPr lang="en-US" sz="4400" dirty="0"/>
            </a:br>
            <a:r>
              <a:rPr lang="en-US" sz="4400" dirty="0"/>
              <a:t>to consider </a:t>
            </a:r>
            <a:br>
              <a:rPr lang="en-US" sz="4400" dirty="0"/>
            </a:br>
            <a:r>
              <a:rPr lang="en-US" sz="4400" dirty="0"/>
              <a:t>three things:</a:t>
            </a:r>
          </a:p>
        </p:txBody>
      </p:sp>
      <p:sp>
        <p:nvSpPr>
          <p:cNvPr id="24" name="Text Placeholder 1">
            <a:extLst>
              <a:ext uri="{FF2B5EF4-FFF2-40B4-BE49-F238E27FC236}">
                <a16:creationId xmlns:a16="http://schemas.microsoft.com/office/drawing/2014/main" id="{1779B208-88DB-C94C-AC50-270C0AEAE152}"/>
              </a:ext>
            </a:extLst>
          </p:cNvPr>
          <p:cNvSpPr>
            <a:spLocks noGrp="1"/>
          </p:cNvSpPr>
          <p:nvPr>
            <p:ph type="body" sz="quarter" idx="15"/>
          </p:nvPr>
        </p:nvSpPr>
        <p:spPr>
          <a:xfrm>
            <a:off x="6667500" y="450787"/>
            <a:ext cx="4951413" cy="2859087"/>
          </a:xfrm>
        </p:spPr>
        <p:txBody>
          <a:bodyPr/>
          <a:lstStyle/>
          <a:p>
            <a:r>
              <a:rPr lang="en-US" dirty="0"/>
              <a:t>1</a:t>
            </a:r>
          </a:p>
        </p:txBody>
      </p:sp>
      <p:sp>
        <p:nvSpPr>
          <p:cNvPr id="25" name="Text Placeholder 4">
            <a:extLst>
              <a:ext uri="{FF2B5EF4-FFF2-40B4-BE49-F238E27FC236}">
                <a16:creationId xmlns:a16="http://schemas.microsoft.com/office/drawing/2014/main" id="{8E7E5071-14D7-D9BD-35D8-1101CBECE7B9}"/>
              </a:ext>
            </a:extLst>
          </p:cNvPr>
          <p:cNvSpPr txBox="1">
            <a:spLocks/>
          </p:cNvSpPr>
          <p:nvPr/>
        </p:nvSpPr>
        <p:spPr>
          <a:xfrm>
            <a:off x="12763500" y="487172"/>
            <a:ext cx="7620000" cy="2859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4400" dirty="0">
                <a:latin typeface="+mn-lt"/>
              </a:rPr>
              <a:t>How to create </a:t>
            </a:r>
          </a:p>
          <a:p>
            <a:pPr>
              <a:lnSpc>
                <a:spcPct val="100000"/>
              </a:lnSpc>
            </a:pPr>
            <a:r>
              <a:rPr lang="en-US" sz="4400" dirty="0">
                <a:latin typeface="+mn-lt"/>
              </a:rPr>
              <a:t>competitive edge</a:t>
            </a:r>
          </a:p>
        </p:txBody>
      </p:sp>
      <p:sp>
        <p:nvSpPr>
          <p:cNvPr id="26" name="Text Placeholder 7">
            <a:extLst>
              <a:ext uri="{FF2B5EF4-FFF2-40B4-BE49-F238E27FC236}">
                <a16:creationId xmlns:a16="http://schemas.microsoft.com/office/drawing/2014/main" id="{C430BB54-F0A8-1CE4-95BD-1DE9FBDB7C95}"/>
              </a:ext>
            </a:extLst>
          </p:cNvPr>
          <p:cNvSpPr txBox="1">
            <a:spLocks/>
          </p:cNvSpPr>
          <p:nvPr/>
        </p:nvSpPr>
        <p:spPr>
          <a:xfrm>
            <a:off x="6667500" y="4381494"/>
            <a:ext cx="4951413" cy="28575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3000" b="0" i="0" u="none" strike="noStrike" cap="none" spc="0" baseline="0">
                <a:solidFill>
                  <a:schemeClr val="accent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kern="0" dirty="0"/>
              <a:t>2</a:t>
            </a:r>
          </a:p>
        </p:txBody>
      </p:sp>
      <p:sp>
        <p:nvSpPr>
          <p:cNvPr id="27" name="Text Placeholder 5">
            <a:extLst>
              <a:ext uri="{FF2B5EF4-FFF2-40B4-BE49-F238E27FC236}">
                <a16:creationId xmlns:a16="http://schemas.microsoft.com/office/drawing/2014/main" id="{8CD0C24A-D033-975F-3C12-38521BC6C475}"/>
              </a:ext>
            </a:extLst>
          </p:cNvPr>
          <p:cNvSpPr txBox="1">
            <a:spLocks/>
          </p:cNvSpPr>
          <p:nvPr/>
        </p:nvSpPr>
        <p:spPr>
          <a:xfrm>
            <a:off x="12763500" y="4381500"/>
            <a:ext cx="7620000" cy="2857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4400" dirty="0">
                <a:latin typeface="+mn-lt"/>
              </a:rPr>
              <a:t>How to scale AI</a:t>
            </a:r>
            <a:br>
              <a:rPr lang="en-US" sz="4400" dirty="0">
                <a:latin typeface="+mn-lt"/>
              </a:rPr>
            </a:br>
            <a:r>
              <a:rPr lang="en-US" sz="4400" dirty="0">
                <a:latin typeface="+mn-lt"/>
              </a:rPr>
              <a:t>across the business</a:t>
            </a:r>
          </a:p>
        </p:txBody>
      </p:sp>
      <p:sp>
        <p:nvSpPr>
          <p:cNvPr id="28" name="Text Placeholder 8">
            <a:extLst>
              <a:ext uri="{FF2B5EF4-FFF2-40B4-BE49-F238E27FC236}">
                <a16:creationId xmlns:a16="http://schemas.microsoft.com/office/drawing/2014/main" id="{D427D0CF-2509-195B-FAB7-7ED392C9557C}"/>
              </a:ext>
            </a:extLst>
          </p:cNvPr>
          <p:cNvSpPr txBox="1">
            <a:spLocks/>
          </p:cNvSpPr>
          <p:nvPr/>
        </p:nvSpPr>
        <p:spPr>
          <a:xfrm>
            <a:off x="6667501" y="8572494"/>
            <a:ext cx="4951411" cy="28575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3000" b="0" i="0" u="none" strike="noStrike" cap="none" spc="0" baseline="0">
                <a:solidFill>
                  <a:schemeClr val="accent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kern="0" dirty="0"/>
              <a:t>3</a:t>
            </a:r>
          </a:p>
        </p:txBody>
      </p:sp>
      <p:sp>
        <p:nvSpPr>
          <p:cNvPr id="29" name="Text Placeholder 6">
            <a:extLst>
              <a:ext uri="{FF2B5EF4-FFF2-40B4-BE49-F238E27FC236}">
                <a16:creationId xmlns:a16="http://schemas.microsoft.com/office/drawing/2014/main" id="{8F8CCDAB-249A-DADF-ACF0-5ABAC351A22A}"/>
              </a:ext>
            </a:extLst>
          </p:cNvPr>
          <p:cNvSpPr txBox="1">
            <a:spLocks/>
          </p:cNvSpPr>
          <p:nvPr/>
        </p:nvSpPr>
        <p:spPr>
          <a:xfrm>
            <a:off x="12763500" y="8572500"/>
            <a:ext cx="8648700" cy="2857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8430">
              <a:lnSpc>
                <a:spcPct val="100000"/>
              </a:lnSpc>
              <a:spcBef>
                <a:spcPts val="0"/>
              </a:spcBef>
            </a:pPr>
            <a:r>
              <a:rPr lang="en-US" sz="4400" kern="0" dirty="0">
                <a:latin typeface="+mn-lt"/>
              </a:rPr>
              <a:t>How to advance </a:t>
            </a:r>
          </a:p>
          <a:p>
            <a:pPr defTabSz="2438430">
              <a:lnSpc>
                <a:spcPct val="100000"/>
              </a:lnSpc>
              <a:spcBef>
                <a:spcPts val="0"/>
              </a:spcBef>
            </a:pPr>
            <a:r>
              <a:rPr lang="en-US" sz="4400" kern="0" dirty="0">
                <a:latin typeface="+mn-lt"/>
              </a:rPr>
              <a:t>trustworthy AI</a:t>
            </a:r>
          </a:p>
        </p:txBody>
      </p:sp>
      <p:sp>
        <p:nvSpPr>
          <p:cNvPr id="4" name="TextBox 3">
            <a:extLst>
              <a:ext uri="{FF2B5EF4-FFF2-40B4-BE49-F238E27FC236}">
                <a16:creationId xmlns:a16="http://schemas.microsoft.com/office/drawing/2014/main" id="{FF54D302-5489-3624-EC96-C68B6B8D26FC}"/>
              </a:ext>
            </a:extLst>
          </p:cNvPr>
          <p:cNvSpPr txBox="1"/>
          <p:nvPr/>
        </p:nvSpPr>
        <p:spPr>
          <a:xfrm>
            <a:off x="16197943" y="8125097"/>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5" name="TextBox 4" descr="Horizontal row divider line">
            <a:extLst>
              <a:ext uri="{FF2B5EF4-FFF2-40B4-BE49-F238E27FC236}">
                <a16:creationId xmlns:a16="http://schemas.microsoft.com/office/drawing/2014/main" id="{BD3AD046-71E9-7289-0F44-593156286197}"/>
              </a:ext>
            </a:extLst>
          </p:cNvPr>
          <p:cNvSpPr txBox="1"/>
          <p:nvPr/>
        </p:nvSpPr>
        <p:spPr>
          <a:xfrm>
            <a:off x="11861074" y="3944983"/>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6" name="TextBox 5" descr="Horizontal row divider line">
            <a:extLst>
              <a:ext uri="{FF2B5EF4-FFF2-40B4-BE49-F238E27FC236}">
                <a16:creationId xmlns:a16="http://schemas.microsoft.com/office/drawing/2014/main" id="{516292F0-010B-A0BA-2078-5747430FC75D}"/>
              </a:ext>
            </a:extLst>
          </p:cNvPr>
          <p:cNvSpPr txBox="1"/>
          <p:nvPr/>
        </p:nvSpPr>
        <p:spPr>
          <a:xfrm>
            <a:off x="19907794" y="8151223"/>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167534723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7E72D-2E58-5FA9-35AF-EA3BF67E2249}"/>
              </a:ext>
            </a:extLst>
          </p:cNvPr>
          <p:cNvSpPr>
            <a:spLocks noGrp="1"/>
          </p:cNvSpPr>
          <p:nvPr>
            <p:ph type="title"/>
          </p:nvPr>
        </p:nvSpPr>
        <p:spPr>
          <a:xfrm>
            <a:off x="576073" y="577849"/>
            <a:ext cx="10582078" cy="2114551"/>
          </a:xfrm>
        </p:spPr>
        <p:txBody>
          <a:bodyPr/>
          <a:lstStyle/>
          <a:p>
            <a:r>
              <a:rPr lang="en-US" sz="4400" dirty="0"/>
              <a:t>Placing AI at the core of the business will transform how we work</a:t>
            </a:r>
          </a:p>
        </p:txBody>
      </p:sp>
      <p:cxnSp>
        <p:nvCxnSpPr>
          <p:cNvPr id="11" name="Straight Connector 10" descr="Vertical column divider">
            <a:extLst>
              <a:ext uri="{FF2B5EF4-FFF2-40B4-BE49-F238E27FC236}">
                <a16:creationId xmlns:a16="http://schemas.microsoft.com/office/drawing/2014/main" id="{6B527F30-F60A-AA2B-370A-41F9EF0116AE}"/>
              </a:ext>
            </a:extLst>
          </p:cNvPr>
          <p:cNvCxnSpPr>
            <a:cxnSpLocks/>
          </p:cNvCxnSpPr>
          <p:nvPr/>
        </p:nvCxnSpPr>
        <p:spPr bwMode="auto">
          <a:xfrm>
            <a:off x="5144372" y="3429000"/>
            <a:ext cx="0" cy="856773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descr="Vertical column divider">
            <a:extLst>
              <a:ext uri="{FF2B5EF4-FFF2-40B4-BE49-F238E27FC236}">
                <a16:creationId xmlns:a16="http://schemas.microsoft.com/office/drawing/2014/main" id="{79B6307B-3FFE-4197-344B-4318A0921143}"/>
              </a:ext>
            </a:extLst>
          </p:cNvPr>
          <p:cNvCxnSpPr>
            <a:cxnSpLocks/>
          </p:cNvCxnSpPr>
          <p:nvPr/>
        </p:nvCxnSpPr>
        <p:spPr bwMode="auto">
          <a:xfrm>
            <a:off x="9798202" y="3432048"/>
            <a:ext cx="0" cy="85646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Text Placeholder 4">
            <a:extLst>
              <a:ext uri="{FF2B5EF4-FFF2-40B4-BE49-F238E27FC236}">
                <a16:creationId xmlns:a16="http://schemas.microsoft.com/office/drawing/2014/main" id="{A58D3721-3096-C555-ADE3-C6C024CF3FAA}"/>
              </a:ext>
            </a:extLst>
          </p:cNvPr>
          <p:cNvSpPr>
            <a:spLocks noGrp="1"/>
          </p:cNvSpPr>
          <p:nvPr>
            <p:ph type="body" sz="quarter" idx="13"/>
          </p:nvPr>
        </p:nvSpPr>
        <p:spPr>
          <a:xfrm>
            <a:off x="10060217" y="3429000"/>
            <a:ext cx="4047899" cy="5143499"/>
          </a:xfrm>
        </p:spPr>
        <p:txBody>
          <a:bodyPr/>
          <a:lstStyle/>
          <a:p>
            <a:pPr>
              <a:lnSpc>
                <a:spcPct val="100000"/>
              </a:lnSpc>
            </a:pPr>
            <a:r>
              <a:rPr lang="en-US" sz="3600" dirty="0">
                <a:solidFill>
                  <a:schemeClr val="accent1"/>
                </a:solidFill>
                <a:latin typeface="+mn-lt"/>
              </a:rPr>
              <a:t>Security</a:t>
            </a:r>
          </a:p>
          <a:p>
            <a:pPr>
              <a:lnSpc>
                <a:spcPct val="100000"/>
              </a:lnSpc>
            </a:pPr>
            <a:endParaRPr kumimoji="0" lang="en-US" sz="3200" b="0" i="0" u="none" strike="noStrike" kern="0" cap="none" spc="-40" normalizeH="0" baseline="0" noProof="0" dirty="0">
              <a:ln>
                <a:noFill/>
              </a:ln>
              <a:effectLst/>
              <a:uLnTx/>
              <a:uFillTx/>
              <a:latin typeface="+mn-lt"/>
              <a:ea typeface="IBM Plex Sans Light"/>
              <a:cs typeface="IBM Plex Sans Light"/>
              <a:sym typeface="IBM Plex Sans Light"/>
            </a:endParaRPr>
          </a:p>
          <a:p>
            <a:pPr>
              <a:lnSpc>
                <a:spcPct val="100000"/>
              </a:lnSpc>
            </a:pPr>
            <a:endParaRPr lang="en-US" sz="3200" spc="-40" dirty="0">
              <a:latin typeface="+mn-lt"/>
              <a:ea typeface="IBM Plex Sans Light"/>
              <a:cs typeface="IBM Plex Sans Light"/>
            </a:endParaRPr>
          </a:p>
          <a:p>
            <a:pPr>
              <a:lnSpc>
                <a:spcPct val="100000"/>
              </a:lnSpc>
            </a:pPr>
            <a:endParaRPr kumimoji="0" lang="en-US" sz="3200" b="0" i="0" u="none" strike="noStrike" kern="0" cap="none" spc="-40" normalizeH="0" baseline="0" noProof="0" dirty="0">
              <a:ln>
                <a:noFill/>
              </a:ln>
              <a:effectLst/>
              <a:uLnTx/>
              <a:uFillTx/>
              <a:latin typeface="+mn-lt"/>
              <a:ea typeface="IBM Plex Sans Light"/>
              <a:cs typeface="IBM Plex Sans Light"/>
              <a:sym typeface="IBM Plex Sans Light"/>
            </a:endParaRPr>
          </a:p>
          <a:p>
            <a:pPr>
              <a:lnSpc>
                <a:spcPct val="100000"/>
              </a:lnSpc>
            </a:pPr>
            <a:r>
              <a:rPr kumimoji="0" lang="en-US" sz="3200" b="0" i="0" u="none" strike="noStrike" kern="0" cap="none" spc="-40" normalizeH="0" baseline="0" noProof="0" dirty="0">
                <a:ln>
                  <a:noFill/>
                </a:ln>
                <a:effectLst/>
                <a:uLnTx/>
                <a:uFillTx/>
                <a:latin typeface="+mn-lt"/>
                <a:ea typeface="IBM Plex Sans Light"/>
                <a:cs typeface="IBM Plex Sans Light"/>
                <a:sym typeface="IBM Plex Sans Light"/>
              </a:rPr>
              <a:t>Bring intelligence </a:t>
            </a:r>
            <a:br>
              <a:rPr kumimoji="0" lang="en-US" sz="3200" b="0" i="0" u="none" strike="noStrike" kern="0" cap="none" spc="-40" normalizeH="0" baseline="0" noProof="0" dirty="0">
                <a:ln>
                  <a:noFill/>
                </a:ln>
                <a:effectLst/>
                <a:uLnTx/>
                <a:uFillTx/>
                <a:latin typeface="+mn-lt"/>
                <a:ea typeface="IBM Plex Sans Light"/>
                <a:cs typeface="IBM Plex Sans Light"/>
                <a:sym typeface="IBM Plex Sans Light"/>
              </a:rPr>
            </a:br>
            <a:r>
              <a:rPr kumimoji="0" lang="en-US" sz="3200" b="0" i="0" u="none" strike="noStrike" kern="0" cap="none" spc="-40" normalizeH="0" baseline="0" noProof="0" dirty="0">
                <a:ln>
                  <a:noFill/>
                </a:ln>
                <a:effectLst/>
                <a:uLnTx/>
                <a:uFillTx/>
                <a:latin typeface="+mn-lt"/>
                <a:ea typeface="IBM Plex Sans Light"/>
                <a:cs typeface="IBM Plex Sans Light"/>
                <a:sym typeface="IBM Plex Sans Light"/>
              </a:rPr>
              <a:t>to security to dramatically expand visibility </a:t>
            </a:r>
            <a:r>
              <a:rPr lang="en-US" sz="3200" spc="-40" dirty="0">
                <a:latin typeface="+mn-lt"/>
                <a:ea typeface="IBM Plex Sans Light"/>
                <a:cs typeface="IBM Plex Sans Light"/>
              </a:rPr>
              <a:t>&amp;</a:t>
            </a:r>
            <a:r>
              <a:rPr kumimoji="0" lang="en-US" sz="3200" b="0" i="0" u="none" strike="noStrike" kern="0" cap="none" spc="-40" normalizeH="0" baseline="0" noProof="0" dirty="0">
                <a:ln>
                  <a:noFill/>
                </a:ln>
                <a:effectLst/>
                <a:uLnTx/>
                <a:uFillTx/>
                <a:latin typeface="+mn-lt"/>
                <a:ea typeface="IBM Plex Sans Light"/>
                <a:cs typeface="IBM Plex Sans Light"/>
                <a:sym typeface="IBM Plex Sans Light"/>
              </a:rPr>
              <a:t> accelerate response times.</a:t>
            </a:r>
            <a:endParaRPr kumimoji="0" lang="en-US" sz="3200" b="0" i="0" u="sng" strike="noStrike" kern="0" cap="none" spc="-40" normalizeH="0" baseline="0" noProof="0" dirty="0">
              <a:ln>
                <a:noFill/>
              </a:ln>
              <a:effectLst/>
              <a:uLnTx/>
              <a:uFillTx/>
              <a:latin typeface="+mn-lt"/>
              <a:ea typeface="IBM Plex Sans Light"/>
              <a:cs typeface="IBM Plex Sans Light"/>
              <a:sym typeface="IBM Plex Sans Light"/>
            </a:endParaRPr>
          </a:p>
          <a:p>
            <a:pPr>
              <a:lnSpc>
                <a:spcPct val="100000"/>
              </a:lnSpc>
            </a:pPr>
            <a:endParaRPr lang="en-US" dirty="0"/>
          </a:p>
        </p:txBody>
      </p:sp>
      <p:cxnSp>
        <p:nvCxnSpPr>
          <p:cNvPr id="13" name="Straight Connector 12" descr="Vertical column divider">
            <a:extLst>
              <a:ext uri="{FF2B5EF4-FFF2-40B4-BE49-F238E27FC236}">
                <a16:creationId xmlns:a16="http://schemas.microsoft.com/office/drawing/2014/main" id="{79653C59-D4EB-061B-BEE9-54F43A1A5BD7}"/>
              </a:ext>
            </a:extLst>
          </p:cNvPr>
          <p:cNvCxnSpPr>
            <a:cxnSpLocks/>
          </p:cNvCxnSpPr>
          <p:nvPr/>
        </p:nvCxnSpPr>
        <p:spPr bwMode="auto">
          <a:xfrm>
            <a:off x="14423265" y="3429000"/>
            <a:ext cx="0" cy="856773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4">
            <a:extLst>
              <a:ext uri="{FF2B5EF4-FFF2-40B4-BE49-F238E27FC236}">
                <a16:creationId xmlns:a16="http://schemas.microsoft.com/office/drawing/2014/main" id="{6D0560F5-BB93-4F10-E80B-AFA0C2FAC085}"/>
              </a:ext>
            </a:extLst>
          </p:cNvPr>
          <p:cNvSpPr txBox="1">
            <a:spLocks/>
          </p:cNvSpPr>
          <p:nvPr/>
        </p:nvSpPr>
        <p:spPr>
          <a:xfrm>
            <a:off x="14639559" y="3429000"/>
            <a:ext cx="3903393" cy="5143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3600" kern="0" dirty="0">
                <a:solidFill>
                  <a:schemeClr val="accent1"/>
                </a:solidFill>
              </a:rPr>
              <a:t>Sustainability</a:t>
            </a:r>
            <a:endParaRPr lang="en-US" sz="3600" kern="0" dirty="0">
              <a:solidFill>
                <a:schemeClr val="accent1"/>
              </a:solidFill>
              <a:latin typeface="+mn-lt"/>
            </a:endParaRPr>
          </a:p>
          <a:p>
            <a:pPr>
              <a:lnSpc>
                <a:spcPct val="100000"/>
              </a:lnSpc>
            </a:pPr>
            <a:endParaRPr kumimoji="0" lang="en-US" sz="3200" b="0" i="0" u="none" strike="noStrike" kern="0" cap="none" spc="-40" normalizeH="0" baseline="0" noProof="0" dirty="0">
              <a:ln>
                <a:noFill/>
              </a:ln>
              <a:effectLst/>
              <a:uLnTx/>
              <a:uFillTx/>
              <a:latin typeface="+mn-lt"/>
              <a:ea typeface="IBM Plex Sans Light"/>
              <a:cs typeface="IBM Plex Sans Light"/>
              <a:sym typeface="IBM Plex Sans Light"/>
            </a:endParaRPr>
          </a:p>
          <a:p>
            <a:pPr>
              <a:lnSpc>
                <a:spcPct val="100000"/>
              </a:lnSpc>
            </a:pPr>
            <a:endParaRPr lang="en-US" sz="3200" kern="0" spc="-40" dirty="0">
              <a:latin typeface="+mn-lt"/>
              <a:ea typeface="IBM Plex Sans Light"/>
              <a:cs typeface="IBM Plex Sans Light"/>
            </a:endParaRPr>
          </a:p>
          <a:p>
            <a:pPr>
              <a:lnSpc>
                <a:spcPct val="100000"/>
              </a:lnSpc>
            </a:pPr>
            <a:endParaRPr kumimoji="0" lang="en-US" sz="3200" b="0" i="0" u="none" strike="noStrike" kern="0" cap="none" spc="-40" normalizeH="0" baseline="0" noProof="0" dirty="0">
              <a:ln>
                <a:noFill/>
              </a:ln>
              <a:effectLst/>
              <a:uLnTx/>
              <a:uFillTx/>
              <a:latin typeface="+mn-lt"/>
              <a:ea typeface="IBM Plex Sans Light"/>
              <a:cs typeface="IBM Plex Sans Light"/>
              <a:sym typeface="IBM Plex Sans Light"/>
            </a:endParaRPr>
          </a:p>
          <a:p>
            <a:pPr>
              <a:lnSpc>
                <a:spcPct val="100000"/>
              </a:lnSpc>
            </a:pPr>
            <a:r>
              <a:rPr kumimoji="0" lang="en-US" sz="3200" b="0" i="0" u="none" strike="noStrike" kern="0" cap="none" spc="-40" normalizeH="0" baseline="0" noProof="0" dirty="0">
                <a:ln>
                  <a:noFill/>
                </a:ln>
                <a:effectLst/>
                <a:uLnTx/>
                <a:uFillTx/>
                <a:latin typeface="+mn-lt"/>
                <a:ea typeface="IBM Plex Sans Light"/>
                <a:cs typeface="IBM Plex Sans Light"/>
                <a:sym typeface="IBM Plex Sans Light"/>
              </a:rPr>
              <a:t>Capture new efficiencies </a:t>
            </a:r>
          </a:p>
          <a:p>
            <a:pPr marL="0" marR="0" lvl="0" indent="0" algn="l" defTabSz="2438430" rtl="0" eaLnBrk="1" fontAlgn="base" latinLnBrk="0" hangingPunct="1">
              <a:lnSpc>
                <a:spcPct val="100000"/>
              </a:lnSpc>
              <a:spcBef>
                <a:spcPts val="0"/>
              </a:spcBef>
              <a:buClrTx/>
              <a:buSzTx/>
              <a:buFontTx/>
              <a:buNone/>
              <a:tabLst/>
              <a:defRPr/>
            </a:pPr>
            <a:r>
              <a:rPr kumimoji="0" lang="en-US" sz="3200" b="0" i="0" u="none" strike="noStrike" kern="0" cap="none" spc="-40" normalizeH="0" baseline="0" noProof="0" dirty="0">
                <a:ln>
                  <a:noFill/>
                </a:ln>
                <a:effectLst/>
                <a:uLnTx/>
                <a:uFillTx/>
                <a:latin typeface="+mn-lt"/>
                <a:ea typeface="IBM Plex Sans Light"/>
                <a:cs typeface="IBM Plex Sans Light"/>
                <a:sym typeface="IBM Plex Sans Light"/>
              </a:rPr>
              <a:t>by embedding sustainability into daily operations.</a:t>
            </a:r>
          </a:p>
          <a:p>
            <a:pPr>
              <a:lnSpc>
                <a:spcPct val="100000"/>
              </a:lnSpc>
            </a:pPr>
            <a:endParaRPr lang="en-US" kern="0" dirty="0"/>
          </a:p>
        </p:txBody>
      </p:sp>
      <p:cxnSp>
        <p:nvCxnSpPr>
          <p:cNvPr id="6" name="Straight Connector 5" descr="Vertical column divider">
            <a:extLst>
              <a:ext uri="{FF2B5EF4-FFF2-40B4-BE49-F238E27FC236}">
                <a16:creationId xmlns:a16="http://schemas.microsoft.com/office/drawing/2014/main" id="{490A1363-EE2A-A764-885E-37BADDB966AE}"/>
              </a:ext>
            </a:extLst>
          </p:cNvPr>
          <p:cNvCxnSpPr>
            <a:cxnSpLocks/>
          </p:cNvCxnSpPr>
          <p:nvPr/>
        </p:nvCxnSpPr>
        <p:spPr bwMode="auto">
          <a:xfrm>
            <a:off x="18858104" y="3429000"/>
            <a:ext cx="0" cy="856773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4">
            <a:extLst>
              <a:ext uri="{FF2B5EF4-FFF2-40B4-BE49-F238E27FC236}">
                <a16:creationId xmlns:a16="http://schemas.microsoft.com/office/drawing/2014/main" id="{4250BB6B-F78D-17CE-B42F-410785BE46C4}"/>
              </a:ext>
            </a:extLst>
          </p:cNvPr>
          <p:cNvSpPr txBox="1">
            <a:spLocks/>
          </p:cNvSpPr>
          <p:nvPr/>
        </p:nvSpPr>
        <p:spPr>
          <a:xfrm>
            <a:off x="19120118" y="3429000"/>
            <a:ext cx="4218546" cy="5143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3600" kern="0" dirty="0">
                <a:solidFill>
                  <a:schemeClr val="accent1"/>
                </a:solidFill>
              </a:rPr>
              <a:t>Application</a:t>
            </a:r>
            <a:br>
              <a:rPr lang="en-US" sz="3600" kern="0" dirty="0">
                <a:solidFill>
                  <a:schemeClr val="accent1"/>
                </a:solidFill>
              </a:rPr>
            </a:br>
            <a:r>
              <a:rPr lang="en-US" sz="3600" kern="0" dirty="0">
                <a:solidFill>
                  <a:schemeClr val="accent1"/>
                </a:solidFill>
              </a:rPr>
              <a:t>Modernization</a:t>
            </a:r>
            <a:endParaRPr lang="en-US" sz="3600" kern="0" spc="-40" dirty="0">
              <a:solidFill>
                <a:schemeClr val="accent1"/>
              </a:solidFill>
              <a:latin typeface="+mn-lt"/>
              <a:ea typeface="IBM Plex Sans Light"/>
              <a:cs typeface="IBM Plex Sans Light"/>
            </a:endParaRPr>
          </a:p>
          <a:p>
            <a:pPr>
              <a:lnSpc>
                <a:spcPct val="100000"/>
              </a:lnSpc>
            </a:pPr>
            <a:endParaRPr kumimoji="0" lang="en-US" sz="3200" b="0" i="0" u="none" strike="noStrike" kern="0" cap="none" spc="-40" normalizeH="0" baseline="0" noProof="0" dirty="0">
              <a:ln>
                <a:noFill/>
              </a:ln>
              <a:effectLst/>
              <a:uLnTx/>
              <a:uFillTx/>
              <a:latin typeface="+mn-lt"/>
              <a:ea typeface="IBM Plex Sans Light"/>
              <a:cs typeface="IBM Plex Sans Light"/>
              <a:sym typeface="IBM Plex Sans Light"/>
            </a:endParaRPr>
          </a:p>
          <a:p>
            <a:pPr>
              <a:lnSpc>
                <a:spcPct val="100000"/>
              </a:lnSpc>
            </a:pPr>
            <a:endParaRPr lang="en-US" sz="3200" kern="0" spc="-40" dirty="0">
              <a:latin typeface="+mn-lt"/>
              <a:ea typeface="IBM Plex Sans Light"/>
              <a:cs typeface="IBM Plex Sans Light"/>
            </a:endParaRPr>
          </a:p>
          <a:p>
            <a:pPr>
              <a:lnSpc>
                <a:spcPct val="100000"/>
              </a:lnSpc>
            </a:pPr>
            <a:r>
              <a:rPr kumimoji="0" lang="en-US" sz="3200" b="0" i="0" u="none" strike="noStrike" kern="0" cap="none" spc="-40" normalizeH="0" baseline="0" noProof="0" dirty="0">
                <a:ln>
                  <a:noFill/>
                </a:ln>
                <a:effectLst/>
                <a:uLnTx/>
                <a:uFillTx/>
                <a:latin typeface="+mn-lt"/>
                <a:ea typeface="IBM Plex Sans Light"/>
                <a:cs typeface="IBM Plex Sans Light"/>
                <a:sym typeface="IBM Plex Sans Light"/>
              </a:rPr>
              <a:t>Build and modernize applications that are composable, API-based, </a:t>
            </a:r>
            <a:r>
              <a:rPr lang="en-US" sz="3200" kern="0" spc="-40" dirty="0">
                <a:latin typeface="+mn-lt"/>
                <a:ea typeface="IBM Plex Sans Light"/>
                <a:cs typeface="IBM Plex Sans Light"/>
              </a:rPr>
              <a:t>&amp; </a:t>
            </a:r>
            <a:r>
              <a:rPr kumimoji="0" lang="en-US" sz="3200" b="0" i="0" u="none" strike="noStrike" kern="0" cap="none" spc="-40" normalizeH="0" baseline="0" noProof="0" dirty="0">
                <a:ln>
                  <a:noFill/>
                </a:ln>
                <a:effectLst/>
                <a:uLnTx/>
                <a:uFillTx/>
                <a:latin typeface="+mn-lt"/>
                <a:ea typeface="IBM Plex Sans Light"/>
                <a:cs typeface="IBM Plex Sans Light"/>
                <a:sym typeface="IBM Plex Sans Light"/>
              </a:rPr>
              <a:t>event-driven</a:t>
            </a:r>
            <a:r>
              <a:rPr kumimoji="0" lang="en-US" sz="3200" b="1" i="0" u="none" strike="noStrike" kern="0" cap="none" spc="-40" normalizeH="0" baseline="0" noProof="0" dirty="0">
                <a:ln>
                  <a:noFill/>
                </a:ln>
                <a:effectLst/>
                <a:uLnTx/>
                <a:uFillTx/>
                <a:latin typeface="+mn-lt"/>
                <a:ea typeface="IBM Plex Sans Light"/>
                <a:cs typeface="IBM Plex Sans Light"/>
                <a:sym typeface="IBM Plex Sans Light"/>
              </a:rPr>
              <a:t>.</a:t>
            </a:r>
            <a:endParaRPr lang="en-US" sz="3200" b="0" i="0" kern="0" dirty="0">
              <a:latin typeface="IBM Plex Sans Light" panose="020B0403050203000203" pitchFamily="34" charset="0"/>
              <a:sym typeface="Arial"/>
            </a:endParaRPr>
          </a:p>
        </p:txBody>
      </p:sp>
      <p:sp>
        <p:nvSpPr>
          <p:cNvPr id="8" name="TextBox 7">
            <a:extLst>
              <a:ext uri="{FF2B5EF4-FFF2-40B4-BE49-F238E27FC236}">
                <a16:creationId xmlns:a16="http://schemas.microsoft.com/office/drawing/2014/main" id="{0FD4ACFE-BF7A-B2AC-7BD5-A67F2FB7C4C8}"/>
              </a:ext>
            </a:extLst>
          </p:cNvPr>
          <p:cNvSpPr txBox="1"/>
          <p:nvPr/>
        </p:nvSpPr>
        <p:spPr>
          <a:xfrm>
            <a:off x="-840259" y="3089189"/>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9" name="Text Placeholder 4">
            <a:extLst>
              <a:ext uri="{FF2B5EF4-FFF2-40B4-BE49-F238E27FC236}">
                <a16:creationId xmlns:a16="http://schemas.microsoft.com/office/drawing/2014/main" id="{615345D2-3C4F-7120-BCFF-4B2A4DAC8DB0}"/>
              </a:ext>
            </a:extLst>
          </p:cNvPr>
          <p:cNvSpPr txBox="1">
            <a:spLocks/>
          </p:cNvSpPr>
          <p:nvPr/>
        </p:nvSpPr>
        <p:spPr>
          <a:xfrm>
            <a:off x="5406386" y="3432048"/>
            <a:ext cx="4172826" cy="5143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3600" kern="0" dirty="0">
                <a:solidFill>
                  <a:schemeClr val="accent1"/>
                </a:solidFill>
                <a:latin typeface="+mn-lt"/>
              </a:rPr>
              <a:t>IT Automation</a:t>
            </a:r>
          </a:p>
          <a:p>
            <a:pPr>
              <a:lnSpc>
                <a:spcPct val="100000"/>
              </a:lnSpc>
            </a:pPr>
            <a:endParaRPr lang="en-US" sz="3200" kern="0" spc="-40" dirty="0">
              <a:latin typeface="+mn-lt"/>
              <a:ea typeface="IBM Plex Sans Light"/>
              <a:cs typeface="IBM Plex Sans Light"/>
            </a:endParaRPr>
          </a:p>
          <a:p>
            <a:pPr>
              <a:lnSpc>
                <a:spcPct val="100000"/>
              </a:lnSpc>
            </a:pPr>
            <a:endParaRPr lang="en-US" sz="3200" kern="0" spc="-40" dirty="0">
              <a:latin typeface="+mn-lt"/>
              <a:ea typeface="IBM Plex Sans Light"/>
              <a:cs typeface="IBM Plex Sans Light"/>
            </a:endParaRPr>
          </a:p>
          <a:p>
            <a:pPr>
              <a:lnSpc>
                <a:spcPct val="100000"/>
              </a:lnSpc>
            </a:pPr>
            <a:endParaRPr lang="en-US" sz="3200" kern="0" spc="-40" dirty="0">
              <a:latin typeface="+mn-lt"/>
              <a:ea typeface="IBM Plex Sans Light"/>
              <a:cs typeface="IBM Plex Sans Light"/>
            </a:endParaRPr>
          </a:p>
          <a:p>
            <a:pPr>
              <a:lnSpc>
                <a:spcPct val="100000"/>
              </a:lnSpc>
            </a:pPr>
            <a:r>
              <a:rPr lang="en-US" sz="3200" kern="0" spc="-40" dirty="0">
                <a:latin typeface="+mn-lt"/>
                <a:ea typeface="IBM Plex Sans Light"/>
                <a:cs typeface="IBM Plex Sans Light"/>
              </a:rPr>
              <a:t>Achieve new levels of efficiency and resiliency by intelligently automating your most essential systems.</a:t>
            </a:r>
            <a:endParaRPr lang="en-US" sz="3200" u="sng" kern="0" spc="-40" dirty="0">
              <a:latin typeface="+mn-lt"/>
              <a:ea typeface="IBM Plex Sans Light"/>
              <a:cs typeface="IBM Plex Sans Light"/>
            </a:endParaRPr>
          </a:p>
          <a:p>
            <a:pPr>
              <a:lnSpc>
                <a:spcPct val="100000"/>
              </a:lnSpc>
            </a:pPr>
            <a:endParaRPr lang="en-US" kern="0" dirty="0"/>
          </a:p>
        </p:txBody>
      </p:sp>
      <p:sp>
        <p:nvSpPr>
          <p:cNvPr id="15" name="Text Placeholder 4">
            <a:extLst>
              <a:ext uri="{FF2B5EF4-FFF2-40B4-BE49-F238E27FC236}">
                <a16:creationId xmlns:a16="http://schemas.microsoft.com/office/drawing/2014/main" id="{47CEBEEC-D0E2-10FA-9422-9FD1A0752E46}"/>
              </a:ext>
            </a:extLst>
          </p:cNvPr>
          <p:cNvSpPr txBox="1">
            <a:spLocks/>
          </p:cNvSpPr>
          <p:nvPr/>
        </p:nvSpPr>
        <p:spPr>
          <a:xfrm>
            <a:off x="578641" y="3432048"/>
            <a:ext cx="4131755" cy="5143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3600" kern="0" dirty="0">
                <a:solidFill>
                  <a:schemeClr val="accent1"/>
                </a:solidFill>
                <a:latin typeface="+mn-lt"/>
              </a:rPr>
              <a:t>Digital Labor</a:t>
            </a:r>
          </a:p>
          <a:p>
            <a:pPr>
              <a:lnSpc>
                <a:spcPct val="100000"/>
              </a:lnSpc>
            </a:pPr>
            <a:endParaRPr lang="en-US" sz="3200" kern="0" spc="-40" dirty="0">
              <a:latin typeface="+mn-lt"/>
              <a:ea typeface="IBM Plex Sans Light"/>
              <a:cs typeface="IBM Plex Sans Light"/>
            </a:endParaRPr>
          </a:p>
          <a:p>
            <a:pPr>
              <a:lnSpc>
                <a:spcPct val="100000"/>
              </a:lnSpc>
            </a:pPr>
            <a:endParaRPr lang="en-US" sz="3200" kern="0" spc="-40" dirty="0">
              <a:latin typeface="+mn-lt"/>
              <a:ea typeface="IBM Plex Sans Light"/>
              <a:cs typeface="IBM Plex Sans Light"/>
            </a:endParaRPr>
          </a:p>
          <a:p>
            <a:pPr>
              <a:lnSpc>
                <a:spcPct val="100000"/>
              </a:lnSpc>
            </a:pPr>
            <a:endParaRPr lang="en-US" sz="3200" kern="0" spc="-40" dirty="0">
              <a:latin typeface="+mn-lt"/>
              <a:ea typeface="IBM Plex Sans Light"/>
              <a:cs typeface="IBM Plex Sans Light"/>
            </a:endParaRPr>
          </a:p>
          <a:p>
            <a:pPr>
              <a:lnSpc>
                <a:spcPct val="100000"/>
              </a:lnSpc>
            </a:pPr>
            <a:r>
              <a:rPr lang="en-US" sz="3200" kern="0" spc="-40" dirty="0">
                <a:latin typeface="+mn-lt"/>
                <a:ea typeface="IBM Plex Sans Light"/>
                <a:cs typeface="IBM Plex Sans Light"/>
              </a:rPr>
              <a:t>Empower individuals to make better decisions and deliver faster outcomes with AI </a:t>
            </a:r>
            <a:br>
              <a:rPr lang="en-US" sz="3200" kern="0" spc="-40" dirty="0">
                <a:latin typeface="+mn-lt"/>
                <a:ea typeface="IBM Plex Sans Light"/>
                <a:cs typeface="IBM Plex Sans Light"/>
              </a:rPr>
            </a:br>
            <a:r>
              <a:rPr lang="en-US" sz="3200" kern="0" spc="-40" dirty="0">
                <a:latin typeface="+mn-lt"/>
                <a:ea typeface="IBM Plex Sans Light"/>
                <a:cs typeface="IBM Plex Sans Light"/>
              </a:rPr>
              <a:t>and automation</a:t>
            </a:r>
            <a:endParaRPr lang="en-US" sz="3200" u="sng" kern="0" spc="-40" dirty="0">
              <a:latin typeface="+mn-lt"/>
              <a:ea typeface="IBM Plex Sans Light"/>
              <a:cs typeface="IBM Plex Sans Light"/>
            </a:endParaRPr>
          </a:p>
          <a:p>
            <a:pPr>
              <a:lnSpc>
                <a:spcPct val="100000"/>
              </a:lnSpc>
            </a:pPr>
            <a:endParaRPr lang="en-US" kern="0" dirty="0"/>
          </a:p>
        </p:txBody>
      </p:sp>
    </p:spTree>
    <p:extLst>
      <p:ext uri="{BB962C8B-B14F-4D97-AF65-F5344CB8AC3E}">
        <p14:creationId xmlns:p14="http://schemas.microsoft.com/office/powerpoint/2010/main" val="298117844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B124913-4EE4-4C0E-1BCD-5D86DFB7257B}"/>
              </a:ext>
            </a:extLst>
          </p:cNvPr>
          <p:cNvSpPr/>
          <p:nvPr/>
        </p:nvSpPr>
        <p:spPr bwMode="auto">
          <a:xfrm flipH="1">
            <a:off x="0" y="0"/>
            <a:ext cx="6096000" cy="1371600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RO"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50486563-2B8E-BC80-D0D7-1ED571ACCF22}"/>
              </a:ext>
            </a:extLst>
          </p:cNvPr>
          <p:cNvSpPr>
            <a:spLocks noGrp="1"/>
          </p:cNvSpPr>
          <p:nvPr>
            <p:ph type="title"/>
          </p:nvPr>
        </p:nvSpPr>
        <p:spPr/>
        <p:txBody>
          <a:bodyPr/>
          <a:lstStyle/>
          <a:p>
            <a:r>
              <a:rPr lang="en-US" sz="6400" dirty="0">
                <a:solidFill>
                  <a:schemeClr val="accent1"/>
                </a:solidFill>
              </a:rPr>
              <a:t>Digital Labor</a:t>
            </a:r>
          </a:p>
        </p:txBody>
      </p:sp>
      <p:sp>
        <p:nvSpPr>
          <p:cNvPr id="13" name="Text Placeholder 12">
            <a:extLst>
              <a:ext uri="{FF2B5EF4-FFF2-40B4-BE49-F238E27FC236}">
                <a16:creationId xmlns:a16="http://schemas.microsoft.com/office/drawing/2014/main" id="{692A1571-322D-4979-0773-4CB38A48BE79}"/>
              </a:ext>
            </a:extLst>
          </p:cNvPr>
          <p:cNvSpPr>
            <a:spLocks noGrp="1"/>
          </p:cNvSpPr>
          <p:nvPr>
            <p:ph type="body" sz="quarter" idx="15"/>
          </p:nvPr>
        </p:nvSpPr>
        <p:spPr/>
        <p:txBody>
          <a:bodyPr/>
          <a:lstStyle/>
          <a:p>
            <a:r>
              <a:rPr lang="en-US" sz="4400" dirty="0">
                <a:effectLst/>
                <a:latin typeface="+mn-lt"/>
                <a:ea typeface="IBM Plex Sans SemiBold" panose="020B0703050203000203" pitchFamily="34" charset="0"/>
                <a:cs typeface="IBM Plex Sans SemiBold" panose="020B0703050203000203" pitchFamily="34" charset="0"/>
              </a:rPr>
              <a:t>Boost employee productivity with </a:t>
            </a:r>
            <a:br>
              <a:rPr lang="en-US" sz="4400" dirty="0">
                <a:effectLst/>
                <a:latin typeface="+mn-lt"/>
                <a:ea typeface="IBM Plex Sans SemiBold" panose="020B0703050203000203" pitchFamily="34" charset="0"/>
                <a:cs typeface="IBM Plex Sans SemiBold" panose="020B0703050203000203" pitchFamily="34" charset="0"/>
              </a:rPr>
            </a:br>
            <a:r>
              <a:rPr lang="en-US" sz="4400" dirty="0">
                <a:effectLst/>
                <a:latin typeface="+mn-lt"/>
                <a:ea typeface="IBM Plex Sans SemiBold" panose="020B0703050203000203" pitchFamily="34" charset="0"/>
                <a:cs typeface="IBM Plex Sans SemiBold" panose="020B0703050203000203" pitchFamily="34" charset="0"/>
              </a:rPr>
              <a:t>AI and automation</a:t>
            </a:r>
            <a:endParaRPr lang="en-US" sz="4400" dirty="0">
              <a:solidFill>
                <a:schemeClr val="bg1"/>
              </a:solidFill>
              <a:effectLst/>
              <a:latin typeface="+mn-lt"/>
              <a:ea typeface="IBM Plex Sans SemiBold" panose="020B0703050203000203" pitchFamily="34" charset="0"/>
              <a:cs typeface="+mn-cs"/>
            </a:endParaRPr>
          </a:p>
        </p:txBody>
      </p:sp>
      <p:sp>
        <p:nvSpPr>
          <p:cNvPr id="14" name="Text Placeholder 13">
            <a:extLst>
              <a:ext uri="{FF2B5EF4-FFF2-40B4-BE49-F238E27FC236}">
                <a16:creationId xmlns:a16="http://schemas.microsoft.com/office/drawing/2014/main" id="{F5AB81FA-F86C-0E83-A89D-05A600A96D55}"/>
              </a:ext>
            </a:extLst>
          </p:cNvPr>
          <p:cNvSpPr>
            <a:spLocks noGrp="1"/>
          </p:cNvSpPr>
          <p:nvPr>
            <p:ph type="body" sz="quarter" idx="16"/>
          </p:nvPr>
        </p:nvSpPr>
        <p:spPr>
          <a:xfrm>
            <a:off x="12763500" y="576072"/>
            <a:ext cx="4953000" cy="1525587"/>
          </a:xfrm>
        </p:spPr>
        <p:txBody>
          <a:bodyPr/>
          <a:lstStyle/>
          <a:p>
            <a:r>
              <a:rPr lang="en-US" sz="4400" dirty="0">
                <a:effectLst/>
                <a:latin typeface="+mn-lt"/>
                <a:ea typeface="IBM Plex Sans SemiBold" panose="020B0703050203000203" pitchFamily="34" charset="0"/>
                <a:cs typeface="IBM Plex Sans SemiBold" panose="020B0703050203000203" pitchFamily="34" charset="0"/>
              </a:rPr>
              <a:t>Create exceptional customer care </a:t>
            </a:r>
          </a:p>
        </p:txBody>
      </p:sp>
      <p:pic>
        <p:nvPicPr>
          <p:cNvPr id="17" name="Picture 16">
            <a:extLst>
              <a:ext uri="{FF2B5EF4-FFF2-40B4-BE49-F238E27FC236}">
                <a16:creationId xmlns:a16="http://schemas.microsoft.com/office/drawing/2014/main" id="{D3A51583-7D56-B160-99B9-965855098F01}"/>
              </a:ext>
            </a:extLst>
          </p:cNvPr>
          <p:cNvPicPr>
            <a:picLocks noChangeAspect="1"/>
          </p:cNvPicPr>
          <p:nvPr/>
        </p:nvPicPr>
        <p:blipFill>
          <a:blip r:embed="rId3"/>
          <a:srcRect/>
          <a:stretch/>
        </p:blipFill>
        <p:spPr>
          <a:xfrm>
            <a:off x="571501" y="2266950"/>
            <a:ext cx="1893570" cy="1893570"/>
          </a:xfrm>
          <a:prstGeom prst="rect">
            <a:avLst/>
          </a:prstGeom>
        </p:spPr>
      </p:pic>
      <p:sp>
        <p:nvSpPr>
          <p:cNvPr id="21" name="TextBox 20">
            <a:extLst>
              <a:ext uri="{FF2B5EF4-FFF2-40B4-BE49-F238E27FC236}">
                <a16:creationId xmlns:a16="http://schemas.microsoft.com/office/drawing/2014/main" id="{59DED392-C850-2E4C-39F4-28E07EDD14F5}"/>
              </a:ext>
            </a:extLst>
          </p:cNvPr>
          <p:cNvSpPr txBox="1"/>
          <p:nvPr/>
        </p:nvSpPr>
        <p:spPr>
          <a:xfrm>
            <a:off x="6667500" y="3982998"/>
            <a:ext cx="4951412" cy="507831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dirty="0">
                <a:solidFill>
                  <a:srgbClr val="000000"/>
                </a:solidFill>
                <a:ea typeface="IBM Plex Sans Light" panose="020B0403050203000203" pitchFamily="34" charset="0"/>
                <a:cs typeface="IBM Plex Sans Light" panose="020B0403050203000203" pitchFamily="34" charset="0"/>
              </a:rPr>
              <a:t>Employees move from repetitive tasks and overwhelming data, to working on complex problems and actionable insights </a:t>
            </a:r>
            <a:br>
              <a:rPr lang="en-US" dirty="0">
                <a:solidFill>
                  <a:srgbClr val="000000"/>
                </a:solidFill>
                <a:ea typeface="IBM Plex Sans Light" panose="020B0403050203000203" pitchFamily="34" charset="0"/>
                <a:cs typeface="IBM Plex Sans Light" panose="020B0403050203000203" pitchFamily="34" charset="0"/>
              </a:rPr>
            </a:br>
            <a:r>
              <a:rPr lang="en-US" dirty="0">
                <a:solidFill>
                  <a:srgbClr val="000000"/>
                </a:solidFill>
                <a:ea typeface="IBM Plex Sans Light" panose="020B0403050203000203" pitchFamily="34" charset="0"/>
                <a:cs typeface="IBM Plex Sans Light" panose="020B0403050203000203" pitchFamily="34" charset="0"/>
              </a:rPr>
              <a:t>that help deliver </a:t>
            </a:r>
            <a:br>
              <a:rPr lang="en-US" dirty="0">
                <a:solidFill>
                  <a:srgbClr val="000000"/>
                </a:solidFill>
                <a:ea typeface="IBM Plex Sans Light" panose="020B0403050203000203" pitchFamily="34" charset="0"/>
                <a:cs typeface="IBM Plex Sans Light" panose="020B0403050203000203" pitchFamily="34" charset="0"/>
              </a:rPr>
            </a:br>
            <a:r>
              <a:rPr lang="en-US" dirty="0">
                <a:solidFill>
                  <a:srgbClr val="000000"/>
                </a:solidFill>
                <a:ea typeface="IBM Plex Sans Light" panose="020B0403050203000203" pitchFamily="34" charset="0"/>
                <a:cs typeface="IBM Plex Sans Light" panose="020B0403050203000203" pitchFamily="34" charset="0"/>
              </a:rPr>
              <a:t>faster outcomes </a:t>
            </a:r>
            <a:br>
              <a:rPr lang="en-US" dirty="0">
                <a:solidFill>
                  <a:srgbClr val="000000"/>
                </a:solidFill>
                <a:ea typeface="IBM Plex Sans Light" panose="020B0403050203000203" pitchFamily="34" charset="0"/>
                <a:cs typeface="IBM Plex Sans Light" panose="020B0403050203000203" pitchFamily="34" charset="0"/>
              </a:rPr>
            </a:br>
            <a:r>
              <a:rPr lang="en-US" dirty="0">
                <a:solidFill>
                  <a:srgbClr val="000000"/>
                </a:solidFill>
                <a:ea typeface="IBM Plex Sans Light" panose="020B0403050203000203" pitchFamily="34" charset="0"/>
                <a:cs typeface="IBM Plex Sans Light" panose="020B0403050203000203" pitchFamily="34" charset="0"/>
              </a:rPr>
              <a:t>and better decisions. </a:t>
            </a:r>
            <a:endParaRPr lang="en-US" dirty="0"/>
          </a:p>
        </p:txBody>
      </p:sp>
      <p:sp>
        <p:nvSpPr>
          <p:cNvPr id="23" name="TextBox 22">
            <a:extLst>
              <a:ext uri="{FF2B5EF4-FFF2-40B4-BE49-F238E27FC236}">
                <a16:creationId xmlns:a16="http://schemas.microsoft.com/office/drawing/2014/main" id="{61CB6E2F-94D0-733C-CDB6-06CE262FAF58}"/>
              </a:ext>
            </a:extLst>
          </p:cNvPr>
          <p:cNvSpPr txBox="1"/>
          <p:nvPr/>
        </p:nvSpPr>
        <p:spPr>
          <a:xfrm>
            <a:off x="12763500" y="3995678"/>
            <a:ext cx="5014293" cy="286232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685829" fontAlgn="auto">
              <a:spcBef>
                <a:spcPts val="0"/>
              </a:spcBef>
              <a:spcAft>
                <a:spcPts val="0"/>
              </a:spcAft>
              <a:buClrTx/>
              <a:buSzTx/>
              <a:defRPr/>
            </a:pPr>
            <a:r>
              <a:rPr lang="en-US" sz="3600" dirty="0">
                <a:latin typeface="IBM Plex Sans Light"/>
              </a:rPr>
              <a:t>Empower customers to find solutions through </a:t>
            </a:r>
            <a:br>
              <a:rPr lang="en-US" sz="3600" dirty="0">
                <a:latin typeface="IBM Plex Sans Light"/>
              </a:rPr>
            </a:br>
            <a:r>
              <a:rPr lang="en-US" sz="3600" dirty="0">
                <a:latin typeface="IBM Plex Sans Light"/>
              </a:rPr>
              <a:t>a compelling user experience to improve customer experiences.</a:t>
            </a:r>
            <a:endParaRPr lang="en-US" sz="3600" dirty="0">
              <a:sym typeface="IBM Plex Sans Light"/>
            </a:endParaRPr>
          </a:p>
        </p:txBody>
      </p:sp>
      <p:sp>
        <p:nvSpPr>
          <p:cNvPr id="8" name="Rectangle 7">
            <a:extLst>
              <a:ext uri="{FF2B5EF4-FFF2-40B4-BE49-F238E27FC236}">
                <a16:creationId xmlns:a16="http://schemas.microsoft.com/office/drawing/2014/main" id="{563D95D4-C1E5-CE9D-67B9-427B3A4B2416}"/>
              </a:ext>
            </a:extLst>
          </p:cNvPr>
          <p:cNvSpPr/>
          <p:nvPr/>
        </p:nvSpPr>
        <p:spPr bwMode="auto">
          <a:xfrm>
            <a:off x="17777793" y="221673"/>
            <a:ext cx="925843" cy="12108872"/>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250904981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BA4BC-A7E1-CC42-67C2-E84AA6AA19F6}"/>
              </a:ext>
            </a:extLst>
          </p:cNvPr>
          <p:cNvSpPr>
            <a:spLocks noGrp="1"/>
          </p:cNvSpPr>
          <p:nvPr>
            <p:ph type="title"/>
          </p:nvPr>
        </p:nvSpPr>
        <p:spPr/>
        <p:txBody>
          <a:bodyPr/>
          <a:lstStyle/>
          <a:p>
            <a:r>
              <a:rPr lang="en-US" sz="6400" dirty="0"/>
              <a:t>Bradesco</a:t>
            </a:r>
          </a:p>
        </p:txBody>
      </p:sp>
      <p:sp>
        <p:nvSpPr>
          <p:cNvPr id="4" name="Text Placeholder 3">
            <a:extLst>
              <a:ext uri="{FF2B5EF4-FFF2-40B4-BE49-F238E27FC236}">
                <a16:creationId xmlns:a16="http://schemas.microsoft.com/office/drawing/2014/main" id="{8A3B74D1-066D-7D05-7BF1-7C4E84471E83}"/>
              </a:ext>
            </a:extLst>
          </p:cNvPr>
          <p:cNvSpPr>
            <a:spLocks noGrp="1"/>
          </p:cNvSpPr>
          <p:nvPr>
            <p:ph type="body" sz="quarter" idx="12"/>
          </p:nvPr>
        </p:nvSpPr>
        <p:spPr>
          <a:xfrm>
            <a:off x="574676" y="4227790"/>
            <a:ext cx="6322514" cy="8572500"/>
          </a:xfrm>
        </p:spPr>
        <p:txBody>
          <a:bodyPr/>
          <a:lstStyle/>
          <a:p>
            <a:pPr>
              <a:lnSpc>
                <a:spcPct val="100000"/>
              </a:lnSpc>
            </a:pPr>
            <a:r>
              <a:rPr lang="en-US" sz="3600" b="0" dirty="0">
                <a:latin typeface="+mn-lt"/>
              </a:rPr>
              <a:t>Bradesco, one of Brazil’s largest banks, with over 5,200 branches started looking for a way to increase the speed of service and improve the level of personalization for each client. Working with IBM and Watson they trained Watson in Portuguese and in banking. Watson is now trained on </a:t>
            </a:r>
            <a:br>
              <a:rPr lang="en-US" sz="3600" b="0" dirty="0">
                <a:latin typeface="+mn-lt"/>
              </a:rPr>
            </a:br>
            <a:r>
              <a:rPr lang="en-US" sz="3600" b="0" dirty="0">
                <a:latin typeface="+mn-lt"/>
              </a:rPr>
              <a:t>62 products and answers 283,000 questions a month with a 95% accuracy rate.</a:t>
            </a:r>
            <a:endParaRPr lang="en-US" sz="3600" dirty="0">
              <a:latin typeface="+mn-lt"/>
            </a:endParaRPr>
          </a:p>
        </p:txBody>
      </p:sp>
      <p:pic>
        <p:nvPicPr>
          <p:cNvPr id="15" name="Picture Placeholder 14" descr="A picture containing text, person, person, computer&#10;&#10;Description automatically generated">
            <a:extLst>
              <a:ext uri="{FF2B5EF4-FFF2-40B4-BE49-F238E27FC236}">
                <a16:creationId xmlns:a16="http://schemas.microsoft.com/office/drawing/2014/main" id="{62F80E5C-A99B-6BBC-7116-EC317E96FFFA}"/>
              </a:ext>
            </a:extLst>
          </p:cNvPr>
          <p:cNvPicPr>
            <a:picLocks noGrp="1" noChangeAspect="1"/>
          </p:cNvPicPr>
          <p:nvPr>
            <p:ph type="pic" sz="quarter" idx="15"/>
          </p:nvPr>
        </p:nvPicPr>
        <p:blipFill rotWithShape="1">
          <a:blip r:embed="rId3" cstate="email">
            <a:extLst>
              <a:ext uri="{28A0092B-C50C-407E-A947-70E740481C1C}">
                <a14:useLocalDpi xmlns:a14="http://schemas.microsoft.com/office/drawing/2010/main"/>
              </a:ext>
            </a:extLst>
          </a:blip>
          <a:srcRect l="20711" r="20711"/>
          <a:stretch/>
        </p:blipFill>
        <p:spPr/>
      </p:pic>
      <p:sp>
        <p:nvSpPr>
          <p:cNvPr id="17" name="TextBox 16">
            <a:extLst>
              <a:ext uri="{FF2B5EF4-FFF2-40B4-BE49-F238E27FC236}">
                <a16:creationId xmlns:a16="http://schemas.microsoft.com/office/drawing/2014/main" id="{20C7A7DB-9279-DD1E-7F31-3447574E4E4F}"/>
              </a:ext>
            </a:extLst>
          </p:cNvPr>
          <p:cNvSpPr txBox="1"/>
          <p:nvPr/>
        </p:nvSpPr>
        <p:spPr>
          <a:xfrm>
            <a:off x="552010" y="1495690"/>
            <a:ext cx="6322515" cy="175432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dirty="0"/>
              <a:t>giving personal attention </a:t>
            </a:r>
          </a:p>
          <a:p>
            <a:r>
              <a:rPr lang="en-US" dirty="0"/>
              <a:t>to each of its 65 million customers with Watson.</a:t>
            </a:r>
          </a:p>
        </p:txBody>
      </p:sp>
    </p:spTree>
    <p:extLst>
      <p:ext uri="{BB962C8B-B14F-4D97-AF65-F5344CB8AC3E}">
        <p14:creationId xmlns:p14="http://schemas.microsoft.com/office/powerpoint/2010/main" val="387619850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41339A-E4A4-4A91-FA38-F2E90420674F}"/>
              </a:ext>
            </a:extLst>
          </p:cNvPr>
          <p:cNvSpPr/>
          <p:nvPr/>
        </p:nvSpPr>
        <p:spPr bwMode="auto">
          <a:xfrm flipH="1">
            <a:off x="1" y="0"/>
            <a:ext cx="6096000" cy="1371600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RO"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AEC4870F-2BCD-D032-E9C3-B54F5E7578F6}"/>
              </a:ext>
            </a:extLst>
          </p:cNvPr>
          <p:cNvSpPr>
            <a:spLocks noGrp="1"/>
          </p:cNvSpPr>
          <p:nvPr>
            <p:ph type="title"/>
          </p:nvPr>
        </p:nvSpPr>
        <p:spPr>
          <a:xfrm>
            <a:off x="576072" y="576072"/>
            <a:ext cx="5249962" cy="1525588"/>
          </a:xfrm>
        </p:spPr>
        <p:txBody>
          <a:bodyPr/>
          <a:lstStyle/>
          <a:p>
            <a:r>
              <a:rPr lang="en-US" sz="6400" dirty="0">
                <a:solidFill>
                  <a:schemeClr val="accent1"/>
                </a:solidFill>
              </a:rPr>
              <a:t>IT Automation</a:t>
            </a:r>
          </a:p>
        </p:txBody>
      </p:sp>
      <p:sp>
        <p:nvSpPr>
          <p:cNvPr id="10" name="Text Placeholder 9">
            <a:extLst>
              <a:ext uri="{FF2B5EF4-FFF2-40B4-BE49-F238E27FC236}">
                <a16:creationId xmlns:a16="http://schemas.microsoft.com/office/drawing/2014/main" id="{01F55476-4EB8-A992-DE96-B2C94F109447}"/>
              </a:ext>
            </a:extLst>
          </p:cNvPr>
          <p:cNvSpPr>
            <a:spLocks noGrp="1"/>
          </p:cNvSpPr>
          <p:nvPr>
            <p:ph type="body" sz="quarter" idx="12"/>
          </p:nvPr>
        </p:nvSpPr>
        <p:spPr>
          <a:xfrm>
            <a:off x="6667500" y="3955312"/>
            <a:ext cx="5160065" cy="8046188"/>
          </a:xfrm>
          <a:prstGeom prst="rect">
            <a:avLst/>
          </a:prstGeom>
        </p:spPr>
        <p:txBody>
          <a:bodyPr/>
          <a:lstStyle/>
          <a:p>
            <a:pPr defTabSz="685812">
              <a:lnSpc>
                <a:spcPct val="100000"/>
              </a:lnSpc>
              <a:spcBef>
                <a:spcPts val="0"/>
              </a:spcBef>
              <a:spcAft>
                <a:spcPts val="0"/>
              </a:spcAft>
              <a:buClrTx/>
              <a:buSzTx/>
              <a:defRPr/>
            </a:pPr>
            <a:r>
              <a:rPr lang="en-US" sz="3600" dirty="0">
                <a:solidFill>
                  <a:srgbClr val="161616"/>
                </a:solidFill>
                <a:latin typeface="IBM Plex Sans Light"/>
                <a:ea typeface="+mn-ea"/>
                <a:cs typeface="+mn-cs"/>
              </a:rPr>
              <a:t>Enhance comprehensive visibility with "out-of-</a:t>
            </a:r>
            <a:br>
              <a:rPr lang="en-US" sz="3600" dirty="0">
                <a:solidFill>
                  <a:srgbClr val="161616"/>
                </a:solidFill>
                <a:latin typeface="IBM Plex Sans Light"/>
                <a:ea typeface="+mn-ea"/>
                <a:cs typeface="+mn-cs"/>
              </a:rPr>
            </a:br>
            <a:r>
              <a:rPr lang="en-US" sz="3600" dirty="0">
                <a:solidFill>
                  <a:srgbClr val="161616"/>
                </a:solidFill>
                <a:latin typeface="IBM Plex Sans Light"/>
                <a:ea typeface="+mn-ea"/>
                <a:cs typeface="+mn-cs"/>
              </a:rPr>
              <a:t>the-box" data-driven </a:t>
            </a:r>
            <a:br>
              <a:rPr lang="en-US" sz="3600" dirty="0">
                <a:solidFill>
                  <a:srgbClr val="161616"/>
                </a:solidFill>
                <a:latin typeface="IBM Plex Sans Light"/>
                <a:ea typeface="+mn-ea"/>
                <a:cs typeface="+mn-cs"/>
              </a:rPr>
            </a:br>
            <a:r>
              <a:rPr lang="en-US" sz="3600" dirty="0">
                <a:solidFill>
                  <a:srgbClr val="161616"/>
                </a:solidFill>
                <a:latin typeface="IBM Plex Sans Light"/>
                <a:ea typeface="+mn-ea"/>
                <a:cs typeface="+mn-cs"/>
              </a:rPr>
              <a:t>insights for health and performance monitoring.</a:t>
            </a:r>
            <a:endParaRPr lang="en-US" sz="3600" dirty="0">
              <a:solidFill>
                <a:srgbClr val="161616"/>
              </a:solidFill>
              <a:ea typeface="+mn-ea"/>
              <a:cs typeface="+mn-cs"/>
            </a:endParaRPr>
          </a:p>
        </p:txBody>
      </p:sp>
      <p:sp>
        <p:nvSpPr>
          <p:cNvPr id="13" name="Text Placeholder 12">
            <a:extLst>
              <a:ext uri="{FF2B5EF4-FFF2-40B4-BE49-F238E27FC236}">
                <a16:creationId xmlns:a16="http://schemas.microsoft.com/office/drawing/2014/main" id="{D9F0A87D-C393-66AC-9BA1-53B784734EB6}"/>
              </a:ext>
            </a:extLst>
          </p:cNvPr>
          <p:cNvSpPr>
            <a:spLocks noGrp="1"/>
          </p:cNvSpPr>
          <p:nvPr>
            <p:ph type="body" sz="quarter" idx="13"/>
          </p:nvPr>
        </p:nvSpPr>
        <p:spPr>
          <a:xfrm>
            <a:off x="12763500" y="3955310"/>
            <a:ext cx="4953000" cy="8046189"/>
          </a:xfrm>
        </p:spPr>
        <p:txBody>
          <a:bodyPr/>
          <a:lstStyle/>
          <a:p>
            <a:pPr>
              <a:lnSpc>
                <a:spcPct val="100000"/>
              </a:lnSpc>
            </a:pPr>
            <a:r>
              <a:rPr lang="en-US" sz="3600" dirty="0">
                <a:latin typeface="+mn-lt"/>
                <a:ea typeface="+mn-ea"/>
                <a:cs typeface="+mn-cs"/>
              </a:rPr>
              <a:t>Assure continuous, cost-effective performance, and secure application-centric connectivity.</a:t>
            </a:r>
            <a:endParaRPr lang="en-US" sz="3600" dirty="0">
              <a:effectLst/>
              <a:latin typeface="+mn-lt"/>
              <a:ea typeface="IBM Plex Sans SemiBold" panose="020B0703050203000203" pitchFamily="34" charset="0"/>
              <a:cs typeface="IBM Plex Sans SemiBold" panose="020B0703050203000203" pitchFamily="34" charset="0"/>
            </a:endParaRPr>
          </a:p>
          <a:p>
            <a:pPr>
              <a:lnSpc>
                <a:spcPct val="100000"/>
              </a:lnSpc>
            </a:pPr>
            <a:endParaRPr lang="en-US" dirty="0">
              <a:effectLst/>
              <a:latin typeface="+mn-lt"/>
              <a:ea typeface="IBM Plex Sans SemiBold" panose="020B0703050203000203" pitchFamily="34" charset="0"/>
              <a:cs typeface="IBM Plex Sans SemiBold" panose="020B0703050203000203" pitchFamily="34" charset="0"/>
            </a:endParaRPr>
          </a:p>
        </p:txBody>
      </p:sp>
      <p:sp>
        <p:nvSpPr>
          <p:cNvPr id="14" name="Text Placeholder 13">
            <a:extLst>
              <a:ext uri="{FF2B5EF4-FFF2-40B4-BE49-F238E27FC236}">
                <a16:creationId xmlns:a16="http://schemas.microsoft.com/office/drawing/2014/main" id="{77BBAE63-9F0F-1CB2-8DF3-3050E5DC1C91}"/>
              </a:ext>
            </a:extLst>
          </p:cNvPr>
          <p:cNvSpPr>
            <a:spLocks noGrp="1"/>
          </p:cNvSpPr>
          <p:nvPr>
            <p:ph type="body" sz="quarter" idx="14"/>
          </p:nvPr>
        </p:nvSpPr>
        <p:spPr>
          <a:xfrm>
            <a:off x="18859500" y="3955312"/>
            <a:ext cx="4959350" cy="8046188"/>
          </a:xfrm>
        </p:spPr>
        <p:txBody>
          <a:bodyPr/>
          <a:lstStyle/>
          <a:p>
            <a:pPr>
              <a:lnSpc>
                <a:spcPct val="100000"/>
              </a:lnSpc>
            </a:pPr>
            <a:r>
              <a:rPr lang="en-US" sz="3600" dirty="0">
                <a:solidFill>
                  <a:srgbClr val="000000"/>
                </a:solidFill>
                <a:latin typeface="IBM Plex Sans Light"/>
                <a:ea typeface="+mn-ea"/>
                <a:cs typeface="+mn-cs"/>
                <a:sym typeface="IBM Plex Sans Light"/>
              </a:rPr>
              <a:t>Proactively eliminate unnecessary downtime, and drive efficiency and resilience with AI.</a:t>
            </a:r>
            <a:endParaRPr lang="en-US" dirty="0">
              <a:effectLst/>
              <a:latin typeface="+mn-lt"/>
              <a:ea typeface="IBM Plex Sans SemiBold" panose="020B0703050203000203" pitchFamily="34" charset="0"/>
              <a:cs typeface="IBM Plex Sans SemiBold" panose="020B0703050203000203" pitchFamily="34" charset="0"/>
            </a:endParaRPr>
          </a:p>
        </p:txBody>
      </p:sp>
      <p:sp>
        <p:nvSpPr>
          <p:cNvPr id="15" name="Text Placeholder 14">
            <a:extLst>
              <a:ext uri="{FF2B5EF4-FFF2-40B4-BE49-F238E27FC236}">
                <a16:creationId xmlns:a16="http://schemas.microsoft.com/office/drawing/2014/main" id="{3A1D768E-B75F-C675-F3FD-0F753840647E}"/>
              </a:ext>
            </a:extLst>
          </p:cNvPr>
          <p:cNvSpPr>
            <a:spLocks noGrp="1"/>
          </p:cNvSpPr>
          <p:nvPr>
            <p:ph type="body" sz="quarter" idx="15"/>
          </p:nvPr>
        </p:nvSpPr>
        <p:spPr/>
        <p:txBody>
          <a:bodyPr/>
          <a:lstStyle/>
          <a:p>
            <a:r>
              <a:rPr lang="en-US" sz="4400" dirty="0">
                <a:effectLst/>
                <a:latin typeface="+mn-lt"/>
                <a:ea typeface="IBM Plex Sans SemiBold" panose="020B0703050203000203" pitchFamily="34" charset="0"/>
                <a:cs typeface="IBM Plex Sans SemiBold" panose="020B0703050203000203" pitchFamily="34" charset="0"/>
              </a:rPr>
              <a:t>Incident management</a:t>
            </a:r>
          </a:p>
          <a:p>
            <a:endParaRPr lang="en-US" dirty="0">
              <a:effectLst/>
              <a:latin typeface="+mn-lt"/>
              <a:ea typeface="IBM Plex Sans SemiBold" panose="020B0703050203000203" pitchFamily="34" charset="0"/>
              <a:cs typeface="IBM Plex Sans SemiBold" panose="020B0703050203000203" pitchFamily="34" charset="0"/>
            </a:endParaRPr>
          </a:p>
        </p:txBody>
      </p:sp>
      <p:sp>
        <p:nvSpPr>
          <p:cNvPr id="11" name="Text Placeholder 10">
            <a:extLst>
              <a:ext uri="{FF2B5EF4-FFF2-40B4-BE49-F238E27FC236}">
                <a16:creationId xmlns:a16="http://schemas.microsoft.com/office/drawing/2014/main" id="{194A0A48-021E-1C1D-F152-2ACF467EE3DC}"/>
              </a:ext>
            </a:extLst>
          </p:cNvPr>
          <p:cNvSpPr>
            <a:spLocks noGrp="1"/>
          </p:cNvSpPr>
          <p:nvPr>
            <p:ph type="body" sz="quarter" idx="16"/>
          </p:nvPr>
        </p:nvSpPr>
        <p:spPr>
          <a:prstGeom prst="rect">
            <a:avLst/>
          </a:prstGeom>
        </p:spPr>
        <p:txBody>
          <a:bodyPr/>
          <a:lstStyle/>
          <a:p>
            <a:r>
              <a:rPr lang="en-US" sz="4400" dirty="0">
                <a:effectLst/>
                <a:latin typeface="+mn-lt"/>
                <a:ea typeface="IBM Plex Sans SemiBold" panose="020B0703050203000203" pitchFamily="34" charset="0"/>
                <a:cs typeface="IBM Plex Sans SemiBold" panose="020B0703050203000203" pitchFamily="34" charset="0"/>
              </a:rPr>
              <a:t>Enterprise observability</a:t>
            </a:r>
          </a:p>
        </p:txBody>
      </p:sp>
      <p:sp>
        <p:nvSpPr>
          <p:cNvPr id="12" name="Text Placeholder 11">
            <a:extLst>
              <a:ext uri="{FF2B5EF4-FFF2-40B4-BE49-F238E27FC236}">
                <a16:creationId xmlns:a16="http://schemas.microsoft.com/office/drawing/2014/main" id="{CB3E6BAC-ECC3-54A5-48D5-DCFE8C6C92D9}"/>
              </a:ext>
            </a:extLst>
          </p:cNvPr>
          <p:cNvSpPr>
            <a:spLocks noGrp="1"/>
          </p:cNvSpPr>
          <p:nvPr>
            <p:ph type="body" sz="quarter" idx="17"/>
          </p:nvPr>
        </p:nvSpPr>
        <p:spPr>
          <a:prstGeom prst="rect">
            <a:avLst/>
          </a:prstGeom>
        </p:spPr>
        <p:txBody>
          <a:bodyPr/>
          <a:lstStyle/>
          <a:p>
            <a:pPr defTabSz="685812">
              <a:defRPr/>
            </a:pPr>
            <a:r>
              <a:rPr lang="en-US" sz="4400" dirty="0">
                <a:effectLst/>
                <a:latin typeface="+mn-lt"/>
                <a:ea typeface="IBM Plex Sans SemiBold" panose="020B0703050203000203" pitchFamily="34" charset="0"/>
                <a:cs typeface="IBM Plex Sans SemiBold" panose="020B0703050203000203" pitchFamily="34" charset="0"/>
              </a:rPr>
              <a:t>Automated operations</a:t>
            </a:r>
          </a:p>
        </p:txBody>
      </p:sp>
      <p:pic>
        <p:nvPicPr>
          <p:cNvPr id="3" name="Picture 2">
            <a:extLst>
              <a:ext uri="{FF2B5EF4-FFF2-40B4-BE49-F238E27FC236}">
                <a16:creationId xmlns:a16="http://schemas.microsoft.com/office/drawing/2014/main" id="{208BB9A6-7E41-AD1C-5B29-00D171D277A3}"/>
              </a:ext>
            </a:extLst>
          </p:cNvPr>
          <p:cNvPicPr>
            <a:picLocks noChangeAspect="1"/>
          </p:cNvPicPr>
          <p:nvPr/>
        </p:nvPicPr>
        <p:blipFill>
          <a:blip r:embed="rId3"/>
          <a:srcRect/>
          <a:stretch/>
        </p:blipFill>
        <p:spPr>
          <a:xfrm>
            <a:off x="577850" y="2521558"/>
            <a:ext cx="1814884" cy="1814884"/>
          </a:xfrm>
          <a:prstGeom prst="rect">
            <a:avLst/>
          </a:prstGeom>
        </p:spPr>
      </p:pic>
    </p:spTree>
    <p:extLst>
      <p:ext uri="{BB962C8B-B14F-4D97-AF65-F5344CB8AC3E}">
        <p14:creationId xmlns:p14="http://schemas.microsoft.com/office/powerpoint/2010/main" val="292025545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7DB2D-A1BC-CE0F-5269-73A0F5D07D13}"/>
              </a:ext>
            </a:extLst>
          </p:cNvPr>
          <p:cNvSpPr>
            <a:spLocks noGrp="1"/>
          </p:cNvSpPr>
          <p:nvPr>
            <p:ph type="title"/>
          </p:nvPr>
        </p:nvSpPr>
        <p:spPr/>
        <p:txBody>
          <a:bodyPr/>
          <a:lstStyle/>
          <a:p>
            <a:r>
              <a:rPr lang="en-US" sz="6400" dirty="0"/>
              <a:t>Carhartt</a:t>
            </a:r>
          </a:p>
        </p:txBody>
      </p:sp>
      <p:sp>
        <p:nvSpPr>
          <p:cNvPr id="4" name="Text Placeholder 3">
            <a:extLst>
              <a:ext uri="{FF2B5EF4-FFF2-40B4-BE49-F238E27FC236}">
                <a16:creationId xmlns:a16="http://schemas.microsoft.com/office/drawing/2014/main" id="{4294D042-E59B-744F-B450-B60B5367A02A}"/>
              </a:ext>
            </a:extLst>
          </p:cNvPr>
          <p:cNvSpPr>
            <a:spLocks noGrp="1"/>
          </p:cNvSpPr>
          <p:nvPr>
            <p:ph type="body" sz="quarter" idx="12"/>
          </p:nvPr>
        </p:nvSpPr>
        <p:spPr>
          <a:xfrm>
            <a:off x="576072" y="4108276"/>
            <a:ext cx="4956175" cy="8572500"/>
          </a:xfrm>
        </p:spPr>
        <p:txBody>
          <a:bodyPr/>
          <a:lstStyle/>
          <a:p>
            <a:pPr>
              <a:lnSpc>
                <a:spcPct val="100000"/>
              </a:lnSpc>
            </a:pPr>
            <a:r>
              <a:rPr lang="en-US" sz="3600" dirty="0"/>
              <a:t>Retailer, Carhartt began using IBM Turbonomic hybrid cloud cost optimization software </a:t>
            </a:r>
            <a:br>
              <a:rPr lang="en-US" sz="3600" dirty="0"/>
            </a:br>
            <a:r>
              <a:rPr lang="en-US" sz="3600" dirty="0"/>
              <a:t>to help its hybrid cloud infrastructure handle dramatic new spikes in demand—including a recent Black Friday—</a:t>
            </a:r>
            <a:br>
              <a:rPr lang="en-US" sz="3600" dirty="0"/>
            </a:br>
            <a:r>
              <a:rPr lang="en-US" sz="3600" dirty="0"/>
              <a:t>and achieved a 15% improvement in </a:t>
            </a:r>
            <a:br>
              <a:rPr lang="en-US" sz="3600" dirty="0"/>
            </a:br>
            <a:r>
              <a:rPr lang="en-US" sz="3600" dirty="0"/>
              <a:t>resource utilization.</a:t>
            </a:r>
          </a:p>
        </p:txBody>
      </p:sp>
      <p:pic>
        <p:nvPicPr>
          <p:cNvPr id="7" name="Picture Placeholder 6" descr="A person in a room&#10;&#10;Description automatically generated with low confidence">
            <a:extLst>
              <a:ext uri="{FF2B5EF4-FFF2-40B4-BE49-F238E27FC236}">
                <a16:creationId xmlns:a16="http://schemas.microsoft.com/office/drawing/2014/main" id="{6BE7B758-E6D6-DC5D-B389-3DF13D80EB3E}"/>
              </a:ext>
            </a:extLst>
          </p:cNvPr>
          <p:cNvPicPr>
            <a:picLocks noGrp="1" noChangeAspect="1"/>
          </p:cNvPicPr>
          <p:nvPr>
            <p:ph type="pic" sz="quarter" idx="15"/>
          </p:nvPr>
        </p:nvPicPr>
        <p:blipFill rotWithShape="1">
          <a:blip r:embed="rId3"/>
          <a:srcRect l="25287" r="25287"/>
          <a:stretch/>
        </p:blipFill>
        <p:spPr/>
      </p:pic>
      <p:sp>
        <p:nvSpPr>
          <p:cNvPr id="5" name="TextBox 4">
            <a:extLst>
              <a:ext uri="{FF2B5EF4-FFF2-40B4-BE49-F238E27FC236}">
                <a16:creationId xmlns:a16="http://schemas.microsoft.com/office/drawing/2014/main" id="{2D53454B-C293-C6BC-7473-CF349F34F788}"/>
              </a:ext>
            </a:extLst>
          </p:cNvPr>
          <p:cNvSpPr txBox="1"/>
          <p:nvPr/>
        </p:nvSpPr>
        <p:spPr>
          <a:xfrm>
            <a:off x="552009" y="1520576"/>
            <a:ext cx="6571806" cy="120032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dirty="0"/>
              <a:t>improved the efficiency of its cloud environment by 45%</a:t>
            </a:r>
          </a:p>
        </p:txBody>
      </p:sp>
    </p:spTree>
    <p:extLst>
      <p:ext uri="{BB962C8B-B14F-4D97-AF65-F5344CB8AC3E}">
        <p14:creationId xmlns:p14="http://schemas.microsoft.com/office/powerpoint/2010/main" val="258036652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35DAF-26D8-C310-C134-5B112475390D}"/>
              </a:ext>
            </a:extLst>
          </p:cNvPr>
          <p:cNvSpPr>
            <a:spLocks noGrp="1"/>
          </p:cNvSpPr>
          <p:nvPr>
            <p:ph type="title"/>
          </p:nvPr>
        </p:nvSpPr>
        <p:spPr/>
        <p:txBody>
          <a:bodyPr/>
          <a:lstStyle/>
          <a:p>
            <a:r>
              <a:rPr lang="en-US" sz="6400" dirty="0"/>
              <a:t>BT Global</a:t>
            </a:r>
            <a:br>
              <a:rPr lang="en-US" sz="6400" dirty="0"/>
            </a:br>
            <a:endParaRPr lang="en-US" sz="6400" dirty="0"/>
          </a:p>
        </p:txBody>
      </p:sp>
      <p:sp>
        <p:nvSpPr>
          <p:cNvPr id="5" name="Text Placeholder 4">
            <a:extLst>
              <a:ext uri="{FF2B5EF4-FFF2-40B4-BE49-F238E27FC236}">
                <a16:creationId xmlns:a16="http://schemas.microsoft.com/office/drawing/2014/main" id="{AD7763BF-6F2F-7E72-5797-347854CCCC80}"/>
              </a:ext>
            </a:extLst>
          </p:cNvPr>
          <p:cNvSpPr>
            <a:spLocks noGrp="1"/>
          </p:cNvSpPr>
          <p:nvPr>
            <p:ph type="body" sz="quarter" idx="12"/>
          </p:nvPr>
        </p:nvSpPr>
        <p:spPr>
          <a:xfrm>
            <a:off x="576072" y="4134396"/>
            <a:ext cx="5772477" cy="8572500"/>
          </a:xfrm>
        </p:spPr>
        <p:txBody>
          <a:bodyPr/>
          <a:lstStyle/>
          <a:p>
            <a:pPr>
              <a:lnSpc>
                <a:spcPct val="100000"/>
              </a:lnSpc>
            </a:pPr>
            <a:r>
              <a:rPr lang="en-US" sz="3600" dirty="0">
                <a:latin typeface="+mn-lt"/>
              </a:rPr>
              <a:t>IBM SevOne Network Performance Management uses machine learning calculations to determine baselines across all of a customer’s devices and to automatically issue alerts when significant deviations are detected. And it does so at scale: across hundreds </a:t>
            </a:r>
            <a:br>
              <a:rPr lang="en-US" sz="3600" dirty="0">
                <a:latin typeface="+mn-lt"/>
              </a:rPr>
            </a:br>
            <a:r>
              <a:rPr lang="en-US" sz="3600" dirty="0">
                <a:latin typeface="+mn-lt"/>
              </a:rPr>
              <a:t>of customer networks. BT Global is using SevOne NPM to monitor over 5.5 million objects, or performance parameters, in real time.</a:t>
            </a:r>
          </a:p>
        </p:txBody>
      </p:sp>
      <p:pic>
        <p:nvPicPr>
          <p:cNvPr id="7" name="Picture Placeholder 6" descr="Two people in a server room&#10;&#10;Description automatically generated with medium confidence">
            <a:extLst>
              <a:ext uri="{FF2B5EF4-FFF2-40B4-BE49-F238E27FC236}">
                <a16:creationId xmlns:a16="http://schemas.microsoft.com/office/drawing/2014/main" id="{372A39CA-4A13-9C25-B8F3-AEF16723ACBC}"/>
              </a:ext>
            </a:extLst>
          </p:cNvPr>
          <p:cNvPicPr>
            <a:picLocks noGrp="1" noChangeAspect="1"/>
          </p:cNvPicPr>
          <p:nvPr>
            <p:ph type="pic" sz="quarter" idx="15"/>
          </p:nvPr>
        </p:nvPicPr>
        <p:blipFill rotWithShape="1">
          <a:blip r:embed="rId3" cstate="email">
            <a:extLst>
              <a:ext uri="{28A0092B-C50C-407E-A947-70E740481C1C}">
                <a14:useLocalDpi xmlns:a14="http://schemas.microsoft.com/office/drawing/2010/main"/>
              </a:ext>
            </a:extLst>
          </a:blip>
          <a:srcRect l="20730" r="20730"/>
          <a:stretch/>
        </p:blipFill>
        <p:spPr/>
      </p:pic>
      <p:sp>
        <p:nvSpPr>
          <p:cNvPr id="11" name="TextBox 10">
            <a:extLst>
              <a:ext uri="{FF2B5EF4-FFF2-40B4-BE49-F238E27FC236}">
                <a16:creationId xmlns:a16="http://schemas.microsoft.com/office/drawing/2014/main" id="{6028EB71-7883-2219-A339-C9197C53B0F0}"/>
              </a:ext>
            </a:extLst>
          </p:cNvPr>
          <p:cNvSpPr txBox="1"/>
          <p:nvPr/>
        </p:nvSpPr>
        <p:spPr>
          <a:xfrm>
            <a:off x="556628" y="1568307"/>
            <a:ext cx="7542343" cy="120032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b="0" dirty="0">
                <a:latin typeface="+mn-lt"/>
              </a:rPr>
              <a:t>consolidated the number of monitoring systems by 80%</a:t>
            </a:r>
            <a:endParaRPr lang="en-US" dirty="0"/>
          </a:p>
        </p:txBody>
      </p:sp>
    </p:spTree>
    <p:extLst>
      <p:ext uri="{BB962C8B-B14F-4D97-AF65-F5344CB8AC3E}">
        <p14:creationId xmlns:p14="http://schemas.microsoft.com/office/powerpoint/2010/main" val="66433543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536280-38F6-C15D-9087-3FBEBDFB2417}"/>
              </a:ext>
            </a:extLst>
          </p:cNvPr>
          <p:cNvSpPr/>
          <p:nvPr/>
        </p:nvSpPr>
        <p:spPr bwMode="auto">
          <a:xfrm>
            <a:off x="4910097" y="4201605"/>
            <a:ext cx="14812255" cy="1423112"/>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 name="Title 1">
            <a:extLst>
              <a:ext uri="{FF2B5EF4-FFF2-40B4-BE49-F238E27FC236}">
                <a16:creationId xmlns:a16="http://schemas.microsoft.com/office/drawing/2014/main" id="{00D374C6-6622-EAD6-AF33-02B2061061A5}"/>
              </a:ext>
            </a:extLst>
          </p:cNvPr>
          <p:cNvSpPr>
            <a:spLocks noGrp="1"/>
          </p:cNvSpPr>
          <p:nvPr>
            <p:ph type="title"/>
          </p:nvPr>
        </p:nvSpPr>
        <p:spPr>
          <a:xfrm>
            <a:off x="6573473" y="4380153"/>
            <a:ext cx="12356155" cy="1227038"/>
          </a:xfrm>
        </p:spPr>
        <p:txBody>
          <a:bodyPr/>
          <a:lstStyle/>
          <a:p>
            <a:r>
              <a:rPr lang="en-US" dirty="0"/>
              <a:t>Open a purchase order</a:t>
            </a:r>
          </a:p>
        </p:txBody>
      </p:sp>
      <p:pic>
        <p:nvPicPr>
          <p:cNvPr id="8" name="Picture 7">
            <a:extLst>
              <a:ext uri="{FF2B5EF4-FFF2-40B4-BE49-F238E27FC236}">
                <a16:creationId xmlns:a16="http://schemas.microsoft.com/office/drawing/2014/main" id="{F788F8C1-9D45-6CFA-1DE1-488E79325DFB}"/>
              </a:ext>
            </a:extLst>
          </p:cNvPr>
          <p:cNvPicPr>
            <a:picLocks noChangeAspect="1"/>
          </p:cNvPicPr>
          <p:nvPr/>
        </p:nvPicPr>
        <p:blipFill>
          <a:blip r:embed="rId3"/>
          <a:stretch>
            <a:fillRect/>
          </a:stretch>
        </p:blipFill>
        <p:spPr>
          <a:xfrm>
            <a:off x="5230009" y="4525179"/>
            <a:ext cx="771525" cy="771525"/>
          </a:xfrm>
          <a:prstGeom prst="rect">
            <a:avLst/>
          </a:prstGeom>
        </p:spPr>
      </p:pic>
      <p:cxnSp>
        <p:nvCxnSpPr>
          <p:cNvPr id="18" name="Straight Connector 17">
            <a:extLst>
              <a:ext uri="{FF2B5EF4-FFF2-40B4-BE49-F238E27FC236}">
                <a16:creationId xmlns:a16="http://schemas.microsoft.com/office/drawing/2014/main" id="{B2F53672-B3AF-4590-E300-36E5103DC516}"/>
              </a:ext>
            </a:extLst>
          </p:cNvPr>
          <p:cNvCxnSpPr>
            <a:cxnSpLocks/>
          </p:cNvCxnSpPr>
          <p:nvPr/>
        </p:nvCxnSpPr>
        <p:spPr bwMode="auto">
          <a:xfrm>
            <a:off x="4910098" y="5624717"/>
            <a:ext cx="14813280" cy="0"/>
          </a:xfrm>
          <a:prstGeom prst="line">
            <a:avLst/>
          </a:prstGeom>
          <a:ln w="38100">
            <a:solidFill>
              <a:srgbClr val="0F62FE"/>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25" name="Group 24">
            <a:extLst>
              <a:ext uri="{FF2B5EF4-FFF2-40B4-BE49-F238E27FC236}">
                <a16:creationId xmlns:a16="http://schemas.microsoft.com/office/drawing/2014/main" id="{1EF17C05-AE66-E43F-C12B-20E5703F396F}"/>
              </a:ext>
            </a:extLst>
          </p:cNvPr>
          <p:cNvGrpSpPr/>
          <p:nvPr/>
        </p:nvGrpSpPr>
        <p:grpSpPr>
          <a:xfrm>
            <a:off x="5230009" y="5941449"/>
            <a:ext cx="13699619" cy="1227038"/>
            <a:chOff x="5230009" y="5941449"/>
            <a:chExt cx="13699619" cy="1227038"/>
          </a:xfrm>
        </p:grpSpPr>
        <p:sp>
          <p:nvSpPr>
            <p:cNvPr id="11" name="Title 1">
              <a:extLst>
                <a:ext uri="{FF2B5EF4-FFF2-40B4-BE49-F238E27FC236}">
                  <a16:creationId xmlns:a16="http://schemas.microsoft.com/office/drawing/2014/main" id="{12C74A69-E230-51D7-E1A7-44419AABC906}"/>
                </a:ext>
              </a:extLst>
            </p:cNvPr>
            <p:cNvSpPr txBox="1">
              <a:spLocks/>
            </p:cNvSpPr>
            <p:nvPr/>
          </p:nvSpPr>
          <p:spPr>
            <a:xfrm>
              <a:off x="6573473" y="5941449"/>
              <a:ext cx="12356155" cy="12270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Tx/>
                <a:buSzTx/>
                <a:buFontTx/>
                <a:buNone/>
                <a:tabLst/>
                <a:defRPr/>
              </a:pPr>
              <a:r>
                <a:rPr kumimoji="0" lang="en-US" sz="6400" b="0" i="0" u="none" strike="noStrike" kern="0" cap="none" spc="0" normalizeH="0" baseline="0" noProof="0" dirty="0">
                  <a:ln>
                    <a:noFill/>
                  </a:ln>
                  <a:solidFill>
                    <a:srgbClr val="8D8D8D"/>
                  </a:solidFill>
                  <a:effectLst/>
                  <a:uLnTx/>
                  <a:uFillTx/>
                  <a:latin typeface="IBM Plex Sans Light"/>
                  <a:ea typeface="+mj-ea"/>
                  <a:cs typeface="+mj-cs"/>
                  <a:sym typeface="IBM Plex Sans Light"/>
                </a:rPr>
                <a:t>List new job requisitions</a:t>
              </a:r>
            </a:p>
          </p:txBody>
        </p:sp>
        <p:pic>
          <p:nvPicPr>
            <p:cNvPr id="19" name="Picture 18">
              <a:extLst>
                <a:ext uri="{FF2B5EF4-FFF2-40B4-BE49-F238E27FC236}">
                  <a16:creationId xmlns:a16="http://schemas.microsoft.com/office/drawing/2014/main" id="{B16362B1-C9FD-4BD8-E0F1-8D54A51EA0AE}"/>
                </a:ext>
              </a:extLst>
            </p:cNvPr>
            <p:cNvPicPr>
              <a:picLocks noChangeAspect="1"/>
            </p:cNvPicPr>
            <p:nvPr/>
          </p:nvPicPr>
          <p:blipFill>
            <a:blip r:embed="rId3"/>
            <a:stretch>
              <a:fillRect/>
            </a:stretch>
          </p:blipFill>
          <p:spPr>
            <a:xfrm>
              <a:off x="5230009" y="6086475"/>
              <a:ext cx="771525" cy="771525"/>
            </a:xfrm>
            <a:prstGeom prst="rect">
              <a:avLst/>
            </a:prstGeom>
          </p:spPr>
        </p:pic>
      </p:grpSp>
      <p:grpSp>
        <p:nvGrpSpPr>
          <p:cNvPr id="26" name="Group 25">
            <a:extLst>
              <a:ext uri="{FF2B5EF4-FFF2-40B4-BE49-F238E27FC236}">
                <a16:creationId xmlns:a16="http://schemas.microsoft.com/office/drawing/2014/main" id="{BE87C07B-71FF-202F-B9C5-0CD0C9BCDC4C}"/>
              </a:ext>
            </a:extLst>
          </p:cNvPr>
          <p:cNvGrpSpPr/>
          <p:nvPr/>
        </p:nvGrpSpPr>
        <p:grpSpPr>
          <a:xfrm>
            <a:off x="5230009" y="7492344"/>
            <a:ext cx="13699619" cy="1227038"/>
            <a:chOff x="5230009" y="5941449"/>
            <a:chExt cx="13699619" cy="1227038"/>
          </a:xfrm>
        </p:grpSpPr>
        <p:sp>
          <p:nvSpPr>
            <p:cNvPr id="27" name="Title 1">
              <a:extLst>
                <a:ext uri="{FF2B5EF4-FFF2-40B4-BE49-F238E27FC236}">
                  <a16:creationId xmlns:a16="http://schemas.microsoft.com/office/drawing/2014/main" id="{4928F1F9-E24A-EDFD-91C7-C4765EC0109F}"/>
                </a:ext>
              </a:extLst>
            </p:cNvPr>
            <p:cNvSpPr txBox="1">
              <a:spLocks/>
            </p:cNvSpPr>
            <p:nvPr/>
          </p:nvSpPr>
          <p:spPr>
            <a:xfrm>
              <a:off x="6573473" y="5941449"/>
              <a:ext cx="12356155" cy="12270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Tx/>
                <a:buSzTx/>
                <a:buFontTx/>
                <a:buNone/>
                <a:tabLst/>
                <a:defRPr/>
              </a:pPr>
              <a:r>
                <a:rPr kumimoji="0" lang="en-US" sz="6400" b="0" i="0" u="none" strike="noStrike" kern="0" cap="none" spc="0" normalizeH="0" baseline="0" noProof="0" dirty="0">
                  <a:ln>
                    <a:noFill/>
                  </a:ln>
                  <a:solidFill>
                    <a:srgbClr val="8D8D8D"/>
                  </a:solidFill>
                  <a:effectLst/>
                  <a:uLnTx/>
                  <a:uFillTx/>
                  <a:latin typeface="IBM Plex Sans Light"/>
                  <a:ea typeface="+mj-ea"/>
                  <a:cs typeface="+mj-cs"/>
                  <a:sym typeface="IBM Plex Sans Light"/>
                </a:rPr>
                <a:t>Tell me my sales outlook</a:t>
              </a:r>
            </a:p>
          </p:txBody>
        </p:sp>
        <p:pic>
          <p:nvPicPr>
            <p:cNvPr id="28" name="Picture 27">
              <a:extLst>
                <a:ext uri="{FF2B5EF4-FFF2-40B4-BE49-F238E27FC236}">
                  <a16:creationId xmlns:a16="http://schemas.microsoft.com/office/drawing/2014/main" id="{63A49F8E-9A57-FF9F-458A-2A67113F5185}"/>
                </a:ext>
              </a:extLst>
            </p:cNvPr>
            <p:cNvPicPr>
              <a:picLocks noChangeAspect="1"/>
            </p:cNvPicPr>
            <p:nvPr/>
          </p:nvPicPr>
          <p:blipFill>
            <a:blip r:embed="rId3"/>
            <a:stretch>
              <a:fillRect/>
            </a:stretch>
          </p:blipFill>
          <p:spPr>
            <a:xfrm>
              <a:off x="5230009" y="6086475"/>
              <a:ext cx="771525" cy="771525"/>
            </a:xfrm>
            <a:prstGeom prst="rect">
              <a:avLst/>
            </a:prstGeom>
          </p:spPr>
        </p:pic>
      </p:grpSp>
      <p:grpSp>
        <p:nvGrpSpPr>
          <p:cNvPr id="29" name="Group 28">
            <a:extLst>
              <a:ext uri="{FF2B5EF4-FFF2-40B4-BE49-F238E27FC236}">
                <a16:creationId xmlns:a16="http://schemas.microsoft.com/office/drawing/2014/main" id="{0C713D05-5C2B-4590-CC24-756E3EAB98B4}"/>
              </a:ext>
            </a:extLst>
          </p:cNvPr>
          <p:cNvGrpSpPr/>
          <p:nvPr/>
        </p:nvGrpSpPr>
        <p:grpSpPr>
          <a:xfrm>
            <a:off x="5230009" y="9043239"/>
            <a:ext cx="13699619" cy="1227038"/>
            <a:chOff x="5230009" y="5941449"/>
            <a:chExt cx="13699619" cy="1227038"/>
          </a:xfrm>
        </p:grpSpPr>
        <p:sp>
          <p:nvSpPr>
            <p:cNvPr id="30" name="Title 1">
              <a:extLst>
                <a:ext uri="{FF2B5EF4-FFF2-40B4-BE49-F238E27FC236}">
                  <a16:creationId xmlns:a16="http://schemas.microsoft.com/office/drawing/2014/main" id="{A177C8EB-D5CC-F19C-EEC7-527B61C2CA91}"/>
                </a:ext>
              </a:extLst>
            </p:cNvPr>
            <p:cNvSpPr txBox="1">
              <a:spLocks/>
            </p:cNvSpPr>
            <p:nvPr/>
          </p:nvSpPr>
          <p:spPr>
            <a:xfrm>
              <a:off x="6573473" y="5941449"/>
              <a:ext cx="12356155" cy="12270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Tx/>
                <a:buSzTx/>
                <a:buFontTx/>
                <a:buNone/>
                <a:tabLst/>
                <a:defRPr/>
              </a:pPr>
              <a:r>
                <a:rPr kumimoji="0" lang="en-US" sz="6400" b="0" i="0" u="none" strike="noStrike" kern="0" cap="none" spc="0" normalizeH="0" baseline="0" noProof="0" dirty="0">
                  <a:ln>
                    <a:noFill/>
                  </a:ln>
                  <a:solidFill>
                    <a:srgbClr val="8D8D8D"/>
                  </a:solidFill>
                  <a:effectLst/>
                  <a:uLnTx/>
                  <a:uFillTx/>
                  <a:latin typeface="IBM Plex Sans Light"/>
                  <a:ea typeface="+mj-ea"/>
                  <a:cs typeface="+mj-cs"/>
                  <a:sym typeface="IBM Plex Sans Light"/>
                </a:rPr>
                <a:t>Procure materials for new product</a:t>
              </a:r>
            </a:p>
          </p:txBody>
        </p:sp>
        <p:pic>
          <p:nvPicPr>
            <p:cNvPr id="31" name="Picture 30">
              <a:extLst>
                <a:ext uri="{FF2B5EF4-FFF2-40B4-BE49-F238E27FC236}">
                  <a16:creationId xmlns:a16="http://schemas.microsoft.com/office/drawing/2014/main" id="{DE72F9D4-32CF-E3DA-A868-F362FEC8E407}"/>
                </a:ext>
              </a:extLst>
            </p:cNvPr>
            <p:cNvPicPr>
              <a:picLocks noChangeAspect="1"/>
            </p:cNvPicPr>
            <p:nvPr/>
          </p:nvPicPr>
          <p:blipFill>
            <a:blip r:embed="rId3"/>
            <a:stretch>
              <a:fillRect/>
            </a:stretch>
          </p:blipFill>
          <p:spPr>
            <a:xfrm>
              <a:off x="5230009" y="6086475"/>
              <a:ext cx="771525" cy="771525"/>
            </a:xfrm>
            <a:prstGeom prst="rect">
              <a:avLst/>
            </a:prstGeom>
          </p:spPr>
        </p:pic>
      </p:grpSp>
      <p:cxnSp>
        <p:nvCxnSpPr>
          <p:cNvPr id="32" name="Straight Connector 31">
            <a:extLst>
              <a:ext uri="{FF2B5EF4-FFF2-40B4-BE49-F238E27FC236}">
                <a16:creationId xmlns:a16="http://schemas.microsoft.com/office/drawing/2014/main" id="{EAED3A72-A152-5C66-2433-469F8B2C20BF}"/>
              </a:ext>
            </a:extLst>
          </p:cNvPr>
          <p:cNvCxnSpPr>
            <a:cxnSpLocks/>
          </p:cNvCxnSpPr>
          <p:nvPr/>
        </p:nvCxnSpPr>
        <p:spPr bwMode="auto">
          <a:xfrm>
            <a:off x="4910098" y="8838959"/>
            <a:ext cx="14813280" cy="0"/>
          </a:xfrm>
          <a:prstGeom prst="line">
            <a:avLst/>
          </a:prstGeom>
          <a:ln w="28575">
            <a:solidFill>
              <a:srgbClr val="8D8D8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80D1F69-F73F-5530-1A9C-F6A9561F0F9C}"/>
              </a:ext>
            </a:extLst>
          </p:cNvPr>
          <p:cNvCxnSpPr>
            <a:cxnSpLocks/>
          </p:cNvCxnSpPr>
          <p:nvPr/>
        </p:nvCxnSpPr>
        <p:spPr bwMode="auto">
          <a:xfrm>
            <a:off x="4910098" y="7238438"/>
            <a:ext cx="14813280" cy="0"/>
          </a:xfrm>
          <a:prstGeom prst="line">
            <a:avLst/>
          </a:prstGeom>
          <a:ln w="28575">
            <a:solidFill>
              <a:srgbClr val="8D8D8D"/>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38566A30-C8C9-7CD9-50A3-8DAAD396F5ED}"/>
              </a:ext>
            </a:extLst>
          </p:cNvPr>
          <p:cNvSpPr txBox="1"/>
          <p:nvPr/>
        </p:nvSpPr>
        <p:spPr>
          <a:xfrm>
            <a:off x="4428565" y="7064188"/>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marR="0" lvl="0" indent="-446749" algn="l" defTabSz="2438400" rtl="0" eaLnBrk="1" fontAlgn="auto" latinLnBrk="0" hangingPunct="1">
              <a:lnSpc>
                <a:spcPct val="100000"/>
              </a:lnSpc>
              <a:spcBef>
                <a:spcPts val="2900"/>
              </a:spcBef>
              <a:spcAft>
                <a:spcPts val="0"/>
              </a:spcAft>
              <a:buClrTx/>
              <a:buSzPct val="100000"/>
              <a:buFontTx/>
              <a:buChar char="–"/>
              <a:tabLst/>
              <a:defRPr/>
            </a:pPr>
            <a:endParaRPr kumimoji="0" lang="en-US" sz="36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Tree>
    <p:extLst>
      <p:ext uri="{BB962C8B-B14F-4D97-AF65-F5344CB8AC3E}">
        <p14:creationId xmlns:p14="http://schemas.microsoft.com/office/powerpoint/2010/main" val="2149773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E7A9842-1BEC-296E-6A3C-D57BD34F3D7D}"/>
              </a:ext>
            </a:extLst>
          </p:cNvPr>
          <p:cNvSpPr/>
          <p:nvPr/>
        </p:nvSpPr>
        <p:spPr bwMode="auto">
          <a:xfrm flipH="1">
            <a:off x="1" y="0"/>
            <a:ext cx="6096000" cy="1371600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RO"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0F82D70C-53BB-67A9-DA4C-624A0F12E224}"/>
              </a:ext>
            </a:extLst>
          </p:cNvPr>
          <p:cNvSpPr>
            <a:spLocks noGrp="1"/>
          </p:cNvSpPr>
          <p:nvPr>
            <p:ph type="title"/>
          </p:nvPr>
        </p:nvSpPr>
        <p:spPr>
          <a:xfrm>
            <a:off x="576072" y="577850"/>
            <a:ext cx="4949825" cy="1332938"/>
          </a:xfrm>
        </p:spPr>
        <p:txBody>
          <a:bodyPr/>
          <a:lstStyle/>
          <a:p>
            <a:r>
              <a:rPr lang="en-US" dirty="0">
                <a:solidFill>
                  <a:schemeClr val="accent1"/>
                </a:solidFill>
              </a:rPr>
              <a:t>Security</a:t>
            </a:r>
          </a:p>
        </p:txBody>
      </p:sp>
      <p:sp>
        <p:nvSpPr>
          <p:cNvPr id="3" name="Text Placeholder 2">
            <a:extLst>
              <a:ext uri="{FF2B5EF4-FFF2-40B4-BE49-F238E27FC236}">
                <a16:creationId xmlns:a16="http://schemas.microsoft.com/office/drawing/2014/main" id="{7575F7F3-5D6B-59C2-2EC8-B5EA6F139301}"/>
              </a:ext>
            </a:extLst>
          </p:cNvPr>
          <p:cNvSpPr>
            <a:spLocks noGrp="1"/>
          </p:cNvSpPr>
          <p:nvPr>
            <p:ph type="body" sz="quarter" idx="15"/>
          </p:nvPr>
        </p:nvSpPr>
        <p:spPr/>
        <p:txBody>
          <a:bodyPr/>
          <a:lstStyle/>
          <a:p>
            <a:r>
              <a:rPr lang="en-US" sz="4400" dirty="0">
                <a:effectLst/>
                <a:latin typeface="+mn-lt"/>
                <a:ea typeface="IBM Plex Sans SemiBold" panose="020B0703050203000203" pitchFamily="34" charset="0"/>
                <a:cs typeface="IBM Plex Sans SemiBold" panose="020B0703050203000203" pitchFamily="34" charset="0"/>
              </a:rPr>
              <a:t>Threat detection and response</a:t>
            </a:r>
          </a:p>
          <a:p>
            <a:endParaRPr lang="en-US" dirty="0"/>
          </a:p>
        </p:txBody>
      </p:sp>
      <p:sp>
        <p:nvSpPr>
          <p:cNvPr id="4" name="Text Placeholder 3">
            <a:extLst>
              <a:ext uri="{FF2B5EF4-FFF2-40B4-BE49-F238E27FC236}">
                <a16:creationId xmlns:a16="http://schemas.microsoft.com/office/drawing/2014/main" id="{59ECED56-229D-A8E1-4593-5C11D3225279}"/>
              </a:ext>
            </a:extLst>
          </p:cNvPr>
          <p:cNvSpPr>
            <a:spLocks noGrp="1"/>
          </p:cNvSpPr>
          <p:nvPr>
            <p:ph type="body" sz="quarter" idx="16"/>
          </p:nvPr>
        </p:nvSpPr>
        <p:spPr/>
        <p:txBody>
          <a:bodyPr/>
          <a:lstStyle/>
          <a:p>
            <a:r>
              <a:rPr lang="en-US" sz="4400" dirty="0">
                <a:effectLst/>
                <a:latin typeface="+mn-lt"/>
                <a:ea typeface="IBM Plex Sans SemiBold" panose="020B0703050203000203" pitchFamily="34" charset="0"/>
                <a:cs typeface="IBM Plex Sans SemiBold" panose="020B0703050203000203" pitchFamily="34" charset="0"/>
              </a:rPr>
              <a:t>Data security</a:t>
            </a:r>
            <a:endParaRPr lang="en-US" dirty="0"/>
          </a:p>
        </p:txBody>
      </p:sp>
      <p:sp>
        <p:nvSpPr>
          <p:cNvPr id="5" name="Text Placeholder 4">
            <a:extLst>
              <a:ext uri="{FF2B5EF4-FFF2-40B4-BE49-F238E27FC236}">
                <a16:creationId xmlns:a16="http://schemas.microsoft.com/office/drawing/2014/main" id="{942F0593-0630-C265-61D1-51A9B975D8A4}"/>
              </a:ext>
            </a:extLst>
          </p:cNvPr>
          <p:cNvSpPr>
            <a:spLocks noGrp="1"/>
          </p:cNvSpPr>
          <p:nvPr>
            <p:ph type="body" sz="quarter" idx="17"/>
          </p:nvPr>
        </p:nvSpPr>
        <p:spPr/>
        <p:txBody>
          <a:bodyPr/>
          <a:lstStyle/>
          <a:p>
            <a:r>
              <a:rPr lang="en-US" sz="4400" dirty="0">
                <a:effectLst/>
                <a:latin typeface="+mn-lt"/>
                <a:ea typeface="IBM Plex Sans SemiBold" panose="020B0703050203000203" pitchFamily="34" charset="0"/>
                <a:cs typeface="IBM Plex Sans SemiBold" panose="020B0703050203000203" pitchFamily="34" charset="0"/>
              </a:rPr>
              <a:t>Security strategy </a:t>
            </a:r>
            <a:br>
              <a:rPr lang="en-US" sz="4400" dirty="0">
                <a:effectLst/>
                <a:latin typeface="+mn-lt"/>
                <a:ea typeface="IBM Plex Sans SemiBold" panose="020B0703050203000203" pitchFamily="34" charset="0"/>
                <a:cs typeface="IBM Plex Sans SemiBold" panose="020B0703050203000203" pitchFamily="34" charset="0"/>
              </a:rPr>
            </a:br>
            <a:r>
              <a:rPr lang="en-US" sz="4400" dirty="0">
                <a:effectLst/>
                <a:latin typeface="+mn-lt"/>
                <a:ea typeface="IBM Plex Sans SemiBold" panose="020B0703050203000203" pitchFamily="34" charset="0"/>
                <a:cs typeface="IBM Plex Sans SemiBold" panose="020B0703050203000203" pitchFamily="34" charset="0"/>
              </a:rPr>
              <a:t>and roadmap</a:t>
            </a:r>
          </a:p>
        </p:txBody>
      </p:sp>
      <p:sp>
        <p:nvSpPr>
          <p:cNvPr id="6" name="Text Placeholder 5">
            <a:extLst>
              <a:ext uri="{FF2B5EF4-FFF2-40B4-BE49-F238E27FC236}">
                <a16:creationId xmlns:a16="http://schemas.microsoft.com/office/drawing/2014/main" id="{ABEF6044-24B6-802F-768B-F48BF502DF8C}"/>
              </a:ext>
            </a:extLst>
          </p:cNvPr>
          <p:cNvSpPr>
            <a:spLocks noGrp="1"/>
          </p:cNvSpPr>
          <p:nvPr>
            <p:ph type="body" sz="quarter" idx="10"/>
          </p:nvPr>
        </p:nvSpPr>
        <p:spPr>
          <a:xfrm>
            <a:off x="6667500" y="3976577"/>
            <a:ext cx="4963923" cy="8024923"/>
          </a:xfrm>
        </p:spPr>
        <p:txBody>
          <a:bodyPr/>
          <a:lstStyle/>
          <a:p>
            <a:r>
              <a:rPr lang="en-US" sz="3600" dirty="0">
                <a:effectLst/>
                <a:latin typeface="+mn-lt"/>
                <a:ea typeface="IBM Plex Sans Light" panose="020B0403050203000203" pitchFamily="34" charset="0"/>
                <a:cs typeface="IBM Plex Sans Light" panose="020B0403050203000203" pitchFamily="34" charset="0"/>
              </a:rPr>
              <a:t>With the multitude of security tools most companies need to manage, AI can be </a:t>
            </a:r>
            <a:br>
              <a:rPr lang="en-US" sz="3600" dirty="0">
                <a:effectLst/>
                <a:latin typeface="+mn-lt"/>
                <a:ea typeface="IBM Plex Sans Light" panose="020B0403050203000203" pitchFamily="34" charset="0"/>
                <a:cs typeface="IBM Plex Sans Light" panose="020B0403050203000203" pitchFamily="34" charset="0"/>
              </a:rPr>
            </a:br>
            <a:r>
              <a:rPr lang="en-US" sz="3600" dirty="0">
                <a:effectLst/>
                <a:latin typeface="+mn-lt"/>
                <a:ea typeface="IBM Plex Sans Light" panose="020B0403050203000203" pitchFamily="34" charset="0"/>
                <a:cs typeface="IBM Plex Sans Light" panose="020B0403050203000203" pitchFamily="34" charset="0"/>
              </a:rPr>
              <a:t>used to create a </a:t>
            </a:r>
            <a:br>
              <a:rPr lang="en-US" sz="3600" dirty="0">
                <a:effectLst/>
                <a:latin typeface="+mn-lt"/>
                <a:ea typeface="IBM Plex Sans Light" panose="020B0403050203000203" pitchFamily="34" charset="0"/>
                <a:cs typeface="IBM Plex Sans Light" panose="020B0403050203000203" pitchFamily="34" charset="0"/>
              </a:rPr>
            </a:br>
            <a:r>
              <a:rPr lang="en-US" sz="3600" dirty="0">
                <a:effectLst/>
                <a:latin typeface="+mn-lt"/>
                <a:ea typeface="IBM Plex Sans Light" panose="020B0403050203000203" pitchFamily="34" charset="0"/>
                <a:cs typeface="IBM Plex Sans Light" panose="020B0403050203000203" pitchFamily="34" charset="0"/>
              </a:rPr>
              <a:t>unified workflow </a:t>
            </a:r>
            <a:br>
              <a:rPr lang="en-US" sz="3600" dirty="0">
                <a:effectLst/>
                <a:latin typeface="+mn-lt"/>
                <a:ea typeface="IBM Plex Sans Light" panose="020B0403050203000203" pitchFamily="34" charset="0"/>
                <a:cs typeface="IBM Plex Sans Light" panose="020B0403050203000203" pitchFamily="34" charset="0"/>
              </a:rPr>
            </a:br>
            <a:r>
              <a:rPr lang="en-US" sz="3600" dirty="0">
                <a:effectLst/>
                <a:latin typeface="+mn-lt"/>
                <a:ea typeface="IBM Plex Sans Light" panose="020B0403050203000203" pitchFamily="34" charset="0"/>
                <a:cs typeface="IBM Plex Sans Light" panose="020B0403050203000203" pitchFamily="34" charset="0"/>
              </a:rPr>
              <a:t>and reduce incident response times.</a:t>
            </a:r>
            <a:endParaRPr lang="en-US" dirty="0"/>
          </a:p>
        </p:txBody>
      </p:sp>
      <p:sp>
        <p:nvSpPr>
          <p:cNvPr id="7" name="Text Placeholder 6">
            <a:extLst>
              <a:ext uri="{FF2B5EF4-FFF2-40B4-BE49-F238E27FC236}">
                <a16:creationId xmlns:a16="http://schemas.microsoft.com/office/drawing/2014/main" id="{7700D2CC-98BE-15FB-8E57-38B903854FBD}"/>
              </a:ext>
            </a:extLst>
          </p:cNvPr>
          <p:cNvSpPr>
            <a:spLocks noGrp="1"/>
          </p:cNvSpPr>
          <p:nvPr>
            <p:ph type="body" sz="quarter" idx="20"/>
          </p:nvPr>
        </p:nvSpPr>
        <p:spPr>
          <a:xfrm>
            <a:off x="12739220" y="3976577"/>
            <a:ext cx="4963923" cy="8024923"/>
          </a:xfrm>
        </p:spPr>
        <p:txBody>
          <a:bodyPr/>
          <a:lstStyle/>
          <a:p>
            <a:r>
              <a:rPr lang="en-US" sz="3600" dirty="0">
                <a:effectLst/>
                <a:latin typeface="+mn-lt"/>
                <a:ea typeface="IBM Plex Sans Light" panose="020B0403050203000203" pitchFamily="34" charset="0"/>
                <a:cs typeface="IBM Plex Sans Light" panose="020B0403050203000203" pitchFamily="34" charset="0"/>
              </a:rPr>
              <a:t>Protect data across </a:t>
            </a:r>
            <a:br>
              <a:rPr lang="en-US" sz="3600" dirty="0">
                <a:effectLst/>
                <a:latin typeface="+mn-lt"/>
                <a:ea typeface="IBM Plex Sans Light" panose="020B0403050203000203" pitchFamily="34" charset="0"/>
                <a:cs typeface="IBM Plex Sans Light" panose="020B0403050203000203" pitchFamily="34" charset="0"/>
              </a:rPr>
            </a:br>
            <a:r>
              <a:rPr lang="en-US" sz="3600" dirty="0">
                <a:effectLst/>
                <a:latin typeface="+mn-lt"/>
                <a:ea typeface="IBM Plex Sans Light" panose="020B0403050203000203" pitchFamily="34" charset="0"/>
                <a:cs typeface="IBM Plex Sans Light" panose="020B0403050203000203" pitchFamily="34" charset="0"/>
              </a:rPr>
              <a:t>the hybrid cloud and simplify compliance.</a:t>
            </a:r>
          </a:p>
          <a:p>
            <a:endParaRPr lang="en-US" sz="3600" dirty="0">
              <a:effectLst/>
              <a:latin typeface="+mn-lt"/>
              <a:ea typeface="IBM Plex Sans Light" panose="020B0403050203000203" pitchFamily="34" charset="0"/>
              <a:cs typeface="IBM Plex Sans Light" panose="020B0403050203000203" pitchFamily="34" charset="0"/>
            </a:endParaRPr>
          </a:p>
        </p:txBody>
      </p:sp>
      <p:sp>
        <p:nvSpPr>
          <p:cNvPr id="8" name="Text Placeholder 7">
            <a:extLst>
              <a:ext uri="{FF2B5EF4-FFF2-40B4-BE49-F238E27FC236}">
                <a16:creationId xmlns:a16="http://schemas.microsoft.com/office/drawing/2014/main" id="{4CC21047-1AEB-8D8C-56E9-D30904991273}"/>
              </a:ext>
            </a:extLst>
          </p:cNvPr>
          <p:cNvSpPr>
            <a:spLocks noGrp="1"/>
          </p:cNvSpPr>
          <p:nvPr>
            <p:ph type="body" sz="quarter" idx="21"/>
          </p:nvPr>
        </p:nvSpPr>
        <p:spPr>
          <a:xfrm>
            <a:off x="18859500" y="3976577"/>
            <a:ext cx="4963923" cy="8024924"/>
          </a:xfrm>
        </p:spPr>
        <p:txBody>
          <a:bodyPr/>
          <a:lstStyle/>
          <a:p>
            <a:r>
              <a:rPr lang="en-US" sz="3600" dirty="0">
                <a:effectLst/>
                <a:latin typeface="+mn-lt"/>
                <a:ea typeface="IBM Plex Sans Light" panose="020B0403050203000203" pitchFamily="34" charset="0"/>
                <a:cs typeface="IBM Plex Sans Light" panose="020B0403050203000203" pitchFamily="34" charset="0"/>
              </a:rPr>
              <a:t>IBM’s experts can </a:t>
            </a:r>
            <a:br>
              <a:rPr lang="en-US" sz="3600" dirty="0">
                <a:effectLst/>
                <a:latin typeface="+mn-lt"/>
                <a:ea typeface="IBM Plex Sans Light" panose="020B0403050203000203" pitchFamily="34" charset="0"/>
                <a:cs typeface="IBM Plex Sans Light" panose="020B0403050203000203" pitchFamily="34" charset="0"/>
              </a:rPr>
            </a:br>
            <a:r>
              <a:rPr lang="en-US" sz="3600" dirty="0">
                <a:effectLst/>
                <a:latin typeface="+mn-lt"/>
                <a:ea typeface="IBM Plex Sans Light" panose="020B0403050203000203" pitchFamily="34" charset="0"/>
                <a:cs typeface="IBM Plex Sans Light" panose="020B0403050203000203" pitchFamily="34" charset="0"/>
              </a:rPr>
              <a:t>apply a broad range of expertise and AI, across all business defenses.</a:t>
            </a:r>
            <a:endParaRPr lang="en-US" dirty="0"/>
          </a:p>
        </p:txBody>
      </p:sp>
      <p:pic>
        <p:nvPicPr>
          <p:cNvPr id="9" name="Picture 8">
            <a:extLst>
              <a:ext uri="{FF2B5EF4-FFF2-40B4-BE49-F238E27FC236}">
                <a16:creationId xmlns:a16="http://schemas.microsoft.com/office/drawing/2014/main" id="{C79E8CF6-4C58-CF25-501D-84E5EECF862D}"/>
              </a:ext>
            </a:extLst>
          </p:cNvPr>
          <p:cNvPicPr>
            <a:picLocks noChangeAspect="1"/>
          </p:cNvPicPr>
          <p:nvPr/>
        </p:nvPicPr>
        <p:blipFill>
          <a:blip r:embed="rId3"/>
          <a:srcRect/>
          <a:stretch/>
        </p:blipFill>
        <p:spPr>
          <a:xfrm>
            <a:off x="563752" y="2402669"/>
            <a:ext cx="2052662" cy="2052662"/>
          </a:xfrm>
          <a:prstGeom prst="rect">
            <a:avLst/>
          </a:prstGeom>
        </p:spPr>
      </p:pic>
    </p:spTree>
    <p:extLst>
      <p:ext uri="{BB962C8B-B14F-4D97-AF65-F5344CB8AC3E}">
        <p14:creationId xmlns:p14="http://schemas.microsoft.com/office/powerpoint/2010/main" val="379039067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2490E-DB22-677E-EE46-5882CF99D319}"/>
              </a:ext>
            </a:extLst>
          </p:cNvPr>
          <p:cNvSpPr>
            <a:spLocks noGrp="1"/>
          </p:cNvSpPr>
          <p:nvPr>
            <p:ph type="title"/>
          </p:nvPr>
        </p:nvSpPr>
        <p:spPr/>
        <p:txBody>
          <a:bodyPr/>
          <a:lstStyle/>
          <a:p>
            <a:r>
              <a:rPr lang="en-US" sz="6400" dirty="0"/>
              <a:t>TalkTalk</a:t>
            </a:r>
          </a:p>
        </p:txBody>
      </p:sp>
      <p:sp>
        <p:nvSpPr>
          <p:cNvPr id="4" name="Text Placeholder 3">
            <a:extLst>
              <a:ext uri="{FF2B5EF4-FFF2-40B4-BE49-F238E27FC236}">
                <a16:creationId xmlns:a16="http://schemas.microsoft.com/office/drawing/2014/main" id="{51E3B29B-9F47-7DBF-4424-DBB63BB4654C}"/>
              </a:ext>
            </a:extLst>
          </p:cNvPr>
          <p:cNvSpPr>
            <a:spLocks noGrp="1"/>
          </p:cNvSpPr>
          <p:nvPr>
            <p:ph type="body" sz="quarter" idx="12"/>
          </p:nvPr>
        </p:nvSpPr>
        <p:spPr>
          <a:xfrm>
            <a:off x="576073" y="4405748"/>
            <a:ext cx="5367527" cy="8353398"/>
          </a:xfrm>
        </p:spPr>
        <p:txBody>
          <a:bodyPr/>
          <a:lstStyle/>
          <a:p>
            <a:pPr>
              <a:lnSpc>
                <a:spcPct val="100000"/>
              </a:lnSpc>
            </a:pPr>
            <a:r>
              <a:rPr lang="en-US" sz="3600" dirty="0"/>
              <a:t>After years of expansion, TalkTalk needed to continue maturing its security operations to </a:t>
            </a:r>
            <a:br>
              <a:rPr lang="en-US" sz="3600" dirty="0"/>
            </a:br>
            <a:r>
              <a:rPr lang="en-US" sz="3600" dirty="0"/>
              <a:t>keep pace with its growing business. Integrating the IBM Security QRadar SOAR with its legacy security systems and applications, the company responds to and contains potential issues more quickly than ever before.</a:t>
            </a:r>
          </a:p>
        </p:txBody>
      </p:sp>
      <p:pic>
        <p:nvPicPr>
          <p:cNvPr id="11" name="Picture Placeholder 10" descr="A person talking on a cell phone&#10;&#10;Description automatically generated with medium confidence">
            <a:extLst>
              <a:ext uri="{FF2B5EF4-FFF2-40B4-BE49-F238E27FC236}">
                <a16:creationId xmlns:a16="http://schemas.microsoft.com/office/drawing/2014/main" id="{83B42C77-F9C1-A5AE-0B90-ABC3DFA4F708}"/>
              </a:ext>
            </a:extLst>
          </p:cNvPr>
          <p:cNvPicPr>
            <a:picLocks noGrp="1" noChangeAspect="1"/>
          </p:cNvPicPr>
          <p:nvPr>
            <p:ph type="pic" sz="quarter" idx="15"/>
          </p:nvPr>
        </p:nvPicPr>
        <p:blipFill rotWithShape="1">
          <a:blip r:embed="rId3" cstate="email">
            <a:extLst>
              <a:ext uri="{28A0092B-C50C-407E-A947-70E740481C1C}">
                <a14:useLocalDpi xmlns:a14="http://schemas.microsoft.com/office/drawing/2010/main"/>
              </a:ext>
            </a:extLst>
          </a:blip>
          <a:srcRect l="20711" r="20711"/>
          <a:stretch/>
        </p:blipFill>
        <p:spPr/>
      </p:pic>
      <p:sp>
        <p:nvSpPr>
          <p:cNvPr id="5" name="TextBox 4">
            <a:extLst>
              <a:ext uri="{FF2B5EF4-FFF2-40B4-BE49-F238E27FC236}">
                <a16:creationId xmlns:a16="http://schemas.microsoft.com/office/drawing/2014/main" id="{482AF241-1602-46B0-20C2-6CA5879539D3}"/>
              </a:ext>
            </a:extLst>
          </p:cNvPr>
          <p:cNvSpPr txBox="1"/>
          <p:nvPr/>
        </p:nvSpPr>
        <p:spPr>
          <a:xfrm>
            <a:off x="576073" y="1613747"/>
            <a:ext cx="5519928" cy="175432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dirty="0"/>
              <a:t>resolves issues eight times faster with IBM Security QRadar SOAR</a:t>
            </a:r>
          </a:p>
        </p:txBody>
      </p:sp>
    </p:spTree>
    <p:extLst>
      <p:ext uri="{BB962C8B-B14F-4D97-AF65-F5344CB8AC3E}">
        <p14:creationId xmlns:p14="http://schemas.microsoft.com/office/powerpoint/2010/main" val="118917870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3568DB2-89EA-A89B-BD65-8471F27A30E2}"/>
              </a:ext>
            </a:extLst>
          </p:cNvPr>
          <p:cNvSpPr/>
          <p:nvPr/>
        </p:nvSpPr>
        <p:spPr bwMode="auto">
          <a:xfrm flipH="1">
            <a:off x="1" y="0"/>
            <a:ext cx="6096000" cy="1371600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RO"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467314D7-0260-3EF3-2728-0EDEB522E9C3}"/>
              </a:ext>
            </a:extLst>
          </p:cNvPr>
          <p:cNvSpPr>
            <a:spLocks noGrp="1"/>
          </p:cNvSpPr>
          <p:nvPr>
            <p:ph type="title"/>
          </p:nvPr>
        </p:nvSpPr>
        <p:spPr>
          <a:xfrm>
            <a:off x="576072" y="577850"/>
            <a:ext cx="4949825" cy="1332938"/>
          </a:xfrm>
        </p:spPr>
        <p:txBody>
          <a:bodyPr/>
          <a:lstStyle/>
          <a:p>
            <a:r>
              <a:rPr lang="en-US" dirty="0">
                <a:solidFill>
                  <a:schemeClr val="accent1"/>
                </a:solidFill>
              </a:rPr>
              <a:t>Sustainability</a:t>
            </a:r>
            <a:br>
              <a:rPr lang="en-US" dirty="0">
                <a:solidFill>
                  <a:schemeClr val="accent1"/>
                </a:solidFill>
              </a:rPr>
            </a:br>
            <a:endParaRPr lang="en-US" dirty="0"/>
          </a:p>
        </p:txBody>
      </p:sp>
      <p:sp>
        <p:nvSpPr>
          <p:cNvPr id="3" name="Text Placeholder 2">
            <a:extLst>
              <a:ext uri="{FF2B5EF4-FFF2-40B4-BE49-F238E27FC236}">
                <a16:creationId xmlns:a16="http://schemas.microsoft.com/office/drawing/2014/main" id="{FCA9357A-4413-4223-4521-FF98B0487E2F}"/>
              </a:ext>
            </a:extLst>
          </p:cNvPr>
          <p:cNvSpPr>
            <a:spLocks noGrp="1"/>
          </p:cNvSpPr>
          <p:nvPr>
            <p:ph type="body" sz="quarter" idx="15"/>
          </p:nvPr>
        </p:nvSpPr>
        <p:spPr>
          <a:xfrm>
            <a:off x="6668897" y="576072"/>
            <a:ext cx="4954778" cy="1525587"/>
          </a:xfrm>
        </p:spPr>
        <p:txBody>
          <a:bodyPr/>
          <a:lstStyle/>
          <a:p>
            <a:r>
              <a:rPr lang="en-US" dirty="0">
                <a:effectLst/>
                <a:latin typeface="+mn-lt"/>
                <a:ea typeface="IBM Plex Sans SemiBold" panose="020B0703050203000203" pitchFamily="34" charset="0"/>
                <a:cs typeface="IBM Plex Sans SemiBold" panose="020B0703050203000203" pitchFamily="34" charset="0"/>
              </a:rPr>
              <a:t>ESG data, </a:t>
            </a:r>
            <a:br>
              <a:rPr lang="en-US" dirty="0">
                <a:effectLst/>
                <a:latin typeface="+mn-lt"/>
                <a:ea typeface="IBM Plex Sans SemiBold" panose="020B0703050203000203" pitchFamily="34" charset="0"/>
                <a:cs typeface="IBM Plex Sans SemiBold" panose="020B0703050203000203" pitchFamily="34" charset="0"/>
              </a:rPr>
            </a:br>
            <a:r>
              <a:rPr lang="en-US" dirty="0">
                <a:effectLst/>
                <a:latin typeface="+mn-lt"/>
                <a:ea typeface="IBM Plex Sans SemiBold" panose="020B0703050203000203" pitchFamily="34" charset="0"/>
                <a:cs typeface="IBM Plex Sans SemiBold" panose="020B0703050203000203" pitchFamily="34" charset="0"/>
              </a:rPr>
              <a:t>reporting, and </a:t>
            </a:r>
            <a:br>
              <a:rPr lang="en-US" dirty="0">
                <a:effectLst/>
                <a:latin typeface="+mn-lt"/>
                <a:ea typeface="IBM Plex Sans SemiBold" panose="020B0703050203000203" pitchFamily="34" charset="0"/>
                <a:cs typeface="IBM Plex Sans SemiBold" panose="020B0703050203000203" pitchFamily="34" charset="0"/>
              </a:rPr>
            </a:br>
            <a:r>
              <a:rPr lang="en-US" dirty="0">
                <a:latin typeface="+mn-lt"/>
                <a:ea typeface="IBM Plex Sans SemiBold" panose="020B0703050203000203" pitchFamily="34" charset="0"/>
                <a:cs typeface="IBM Plex Sans SemiBold" panose="020B0703050203000203" pitchFamily="34" charset="0"/>
              </a:rPr>
              <a:t>r</a:t>
            </a:r>
            <a:r>
              <a:rPr lang="en-US" dirty="0">
                <a:effectLst/>
                <a:latin typeface="+mn-lt"/>
                <a:ea typeface="IBM Plex Sans SemiBold" panose="020B0703050203000203" pitchFamily="34" charset="0"/>
                <a:cs typeface="IBM Plex Sans SemiBold" panose="020B0703050203000203" pitchFamily="34" charset="0"/>
              </a:rPr>
              <a:t>isk </a:t>
            </a:r>
            <a:r>
              <a:rPr lang="en-US" dirty="0">
                <a:latin typeface="+mn-lt"/>
                <a:ea typeface="IBM Plex Sans SemiBold" panose="020B0703050203000203" pitchFamily="34" charset="0"/>
                <a:cs typeface="IBM Plex Sans SemiBold" panose="020B0703050203000203" pitchFamily="34" charset="0"/>
              </a:rPr>
              <a:t>m</a:t>
            </a:r>
            <a:r>
              <a:rPr lang="en-US" dirty="0">
                <a:effectLst/>
                <a:latin typeface="+mn-lt"/>
                <a:ea typeface="IBM Plex Sans SemiBold" panose="020B0703050203000203" pitchFamily="34" charset="0"/>
                <a:cs typeface="IBM Plex Sans SemiBold" panose="020B0703050203000203" pitchFamily="34" charset="0"/>
              </a:rPr>
              <a:t>anagement</a:t>
            </a:r>
          </a:p>
          <a:p>
            <a:endParaRPr lang="en-US" dirty="0"/>
          </a:p>
        </p:txBody>
      </p:sp>
      <p:sp>
        <p:nvSpPr>
          <p:cNvPr id="4" name="Text Placeholder 3">
            <a:extLst>
              <a:ext uri="{FF2B5EF4-FFF2-40B4-BE49-F238E27FC236}">
                <a16:creationId xmlns:a16="http://schemas.microsoft.com/office/drawing/2014/main" id="{15ECAA28-6579-202D-2992-549F9C8E31FB}"/>
              </a:ext>
            </a:extLst>
          </p:cNvPr>
          <p:cNvSpPr>
            <a:spLocks noGrp="1"/>
          </p:cNvSpPr>
          <p:nvPr>
            <p:ph type="body" sz="quarter" idx="16"/>
          </p:nvPr>
        </p:nvSpPr>
        <p:spPr/>
        <p:txBody>
          <a:bodyPr/>
          <a:lstStyle/>
          <a:p>
            <a:r>
              <a:rPr lang="en-US" sz="4400" dirty="0">
                <a:effectLst/>
                <a:latin typeface="+mn-lt"/>
                <a:ea typeface="IBM Plex Sans SemiBold" panose="020B0703050203000203" pitchFamily="34" charset="0"/>
                <a:cs typeface="IBM Plex Sans SemiBold" panose="020B0703050203000203" pitchFamily="34" charset="0"/>
              </a:rPr>
              <a:t>Intelligent assets, facilities and infrastructure</a:t>
            </a:r>
            <a:endParaRPr lang="en-US" dirty="0"/>
          </a:p>
        </p:txBody>
      </p:sp>
      <p:sp>
        <p:nvSpPr>
          <p:cNvPr id="5" name="Text Placeholder 4">
            <a:extLst>
              <a:ext uri="{FF2B5EF4-FFF2-40B4-BE49-F238E27FC236}">
                <a16:creationId xmlns:a16="http://schemas.microsoft.com/office/drawing/2014/main" id="{A3BFE8C0-9837-98EA-5090-DABC14732F70}"/>
              </a:ext>
            </a:extLst>
          </p:cNvPr>
          <p:cNvSpPr>
            <a:spLocks noGrp="1"/>
          </p:cNvSpPr>
          <p:nvPr>
            <p:ph type="body" sz="quarter" idx="17"/>
          </p:nvPr>
        </p:nvSpPr>
        <p:spPr>
          <a:xfrm>
            <a:off x="18904688" y="576072"/>
            <a:ext cx="4906416" cy="1525587"/>
          </a:xfrm>
        </p:spPr>
        <p:txBody>
          <a:bodyPr/>
          <a:lstStyle/>
          <a:p>
            <a:r>
              <a:rPr lang="en-US" sz="4400" dirty="0">
                <a:effectLst/>
                <a:latin typeface="+mn-lt"/>
                <a:ea typeface="IBM Plex Sans SemiBold" panose="020B0703050203000203" pitchFamily="34" charset="0"/>
                <a:cs typeface="IBM Plex Sans SemiBold" panose="020B0703050203000203" pitchFamily="34" charset="0"/>
              </a:rPr>
              <a:t>Sustainable </a:t>
            </a:r>
            <a:br>
              <a:rPr lang="en-US" sz="4400" dirty="0">
                <a:effectLst/>
                <a:latin typeface="+mn-lt"/>
                <a:ea typeface="IBM Plex Sans SemiBold" panose="020B0703050203000203" pitchFamily="34" charset="0"/>
                <a:cs typeface="IBM Plex Sans SemiBold" panose="020B0703050203000203" pitchFamily="34" charset="0"/>
              </a:rPr>
            </a:br>
            <a:r>
              <a:rPr lang="en-US" sz="4400" dirty="0">
                <a:effectLst/>
                <a:latin typeface="+mn-lt"/>
                <a:ea typeface="IBM Plex Sans SemiBold" panose="020B0703050203000203" pitchFamily="34" charset="0"/>
                <a:cs typeface="IBM Plex Sans SemiBold" panose="020B0703050203000203" pitchFamily="34" charset="0"/>
              </a:rPr>
              <a:t>supply chain </a:t>
            </a:r>
            <a:br>
              <a:rPr lang="en-US" sz="4400" dirty="0">
                <a:effectLst/>
                <a:latin typeface="+mn-lt"/>
                <a:ea typeface="IBM Plex Sans SemiBold" panose="020B0703050203000203" pitchFamily="34" charset="0"/>
                <a:cs typeface="IBM Plex Sans SemiBold" panose="020B0703050203000203" pitchFamily="34" charset="0"/>
              </a:rPr>
            </a:br>
            <a:r>
              <a:rPr lang="en-US" sz="4400" dirty="0">
                <a:effectLst/>
                <a:latin typeface="+mn-lt"/>
                <a:ea typeface="IBM Plex Sans SemiBold" panose="020B0703050203000203" pitchFamily="34" charset="0"/>
                <a:cs typeface="IBM Plex Sans SemiBold" panose="020B0703050203000203" pitchFamily="34" charset="0"/>
              </a:rPr>
              <a:t>and circularity</a:t>
            </a:r>
          </a:p>
          <a:p>
            <a:endParaRPr lang="en-US" dirty="0"/>
          </a:p>
        </p:txBody>
      </p:sp>
      <p:sp>
        <p:nvSpPr>
          <p:cNvPr id="6" name="Text Placeholder 5">
            <a:extLst>
              <a:ext uri="{FF2B5EF4-FFF2-40B4-BE49-F238E27FC236}">
                <a16:creationId xmlns:a16="http://schemas.microsoft.com/office/drawing/2014/main" id="{B47E030C-A68B-3681-E83E-ED3DA02111B7}"/>
              </a:ext>
            </a:extLst>
          </p:cNvPr>
          <p:cNvSpPr>
            <a:spLocks noGrp="1"/>
          </p:cNvSpPr>
          <p:nvPr>
            <p:ph type="body" sz="quarter" idx="10"/>
          </p:nvPr>
        </p:nvSpPr>
        <p:spPr>
          <a:xfrm>
            <a:off x="6668896" y="4094921"/>
            <a:ext cx="5266429" cy="7906579"/>
          </a:xfrm>
        </p:spPr>
        <p:txBody>
          <a:bodyPr/>
          <a:lstStyle/>
          <a:p>
            <a:r>
              <a:rPr lang="en-US" sz="3600" dirty="0">
                <a:effectLst/>
                <a:latin typeface="+mn-lt"/>
                <a:ea typeface="IBM Plex Sans Light" panose="020B0403050203000203" pitchFamily="34" charset="0"/>
                <a:cs typeface="IBM Plex Sans Light" panose="020B0403050203000203" pitchFamily="34" charset="0"/>
              </a:rPr>
              <a:t>AI can help operationalize </a:t>
            </a:r>
            <a:br>
              <a:rPr lang="en-US" sz="3600" dirty="0">
                <a:effectLst/>
                <a:latin typeface="+mn-lt"/>
                <a:ea typeface="IBM Plex Sans Light" panose="020B0403050203000203" pitchFamily="34" charset="0"/>
                <a:cs typeface="IBM Plex Sans Light" panose="020B0403050203000203" pitchFamily="34" charset="0"/>
              </a:rPr>
            </a:br>
            <a:r>
              <a:rPr lang="en-US" sz="3600" dirty="0">
                <a:effectLst/>
                <a:latin typeface="+mn-lt"/>
                <a:ea typeface="IBM Plex Sans Light" panose="020B0403050203000203" pitchFamily="34" charset="0"/>
                <a:cs typeface="IBM Plex Sans Light" panose="020B0403050203000203" pitchFamily="34" charset="0"/>
              </a:rPr>
              <a:t>and achieve your sustainability roadmap.</a:t>
            </a:r>
          </a:p>
          <a:p>
            <a:endParaRPr lang="en-US" sz="3600" dirty="0">
              <a:effectLst/>
              <a:latin typeface="+mn-lt"/>
              <a:ea typeface="IBM Plex Sans Light" panose="020B0403050203000203" pitchFamily="34" charset="0"/>
              <a:cs typeface="IBM Plex Sans Light" panose="020B0403050203000203" pitchFamily="34" charset="0"/>
            </a:endParaRPr>
          </a:p>
          <a:p>
            <a:endParaRPr lang="en-US" dirty="0"/>
          </a:p>
        </p:txBody>
      </p:sp>
      <p:sp>
        <p:nvSpPr>
          <p:cNvPr id="7" name="Text Placeholder 6">
            <a:extLst>
              <a:ext uri="{FF2B5EF4-FFF2-40B4-BE49-F238E27FC236}">
                <a16:creationId xmlns:a16="http://schemas.microsoft.com/office/drawing/2014/main" id="{76E1C071-54AD-157A-0759-55FFC686BE56}"/>
              </a:ext>
            </a:extLst>
          </p:cNvPr>
          <p:cNvSpPr>
            <a:spLocks noGrp="1"/>
          </p:cNvSpPr>
          <p:nvPr>
            <p:ph type="body" sz="quarter" idx="20"/>
          </p:nvPr>
        </p:nvSpPr>
        <p:spPr>
          <a:xfrm>
            <a:off x="12763500" y="4094921"/>
            <a:ext cx="4939643" cy="7906579"/>
          </a:xfrm>
        </p:spPr>
        <p:txBody>
          <a:bodyPr/>
          <a:lstStyle/>
          <a:p>
            <a:r>
              <a:rPr lang="en-US" sz="3600" dirty="0">
                <a:effectLst/>
                <a:latin typeface="+mn-lt"/>
                <a:ea typeface="IBM Plex Sans Light" panose="020B0403050203000203" pitchFamily="34" charset="0"/>
                <a:cs typeface="IBM Plex Sans Light" panose="020B0403050203000203" pitchFamily="34" charset="0"/>
              </a:rPr>
              <a:t>AI can deliver </a:t>
            </a:r>
            <a:r>
              <a:rPr lang="en-US" dirty="0">
                <a:latin typeface="+mn-lt"/>
                <a:ea typeface="IBM Plex Sans Light" panose="020B0403050203000203" pitchFamily="34" charset="0"/>
                <a:cs typeface="IBM Plex Sans Light" panose="020B0403050203000203" pitchFamily="34" charset="0"/>
              </a:rPr>
              <a:t>o</a:t>
            </a:r>
            <a:r>
              <a:rPr lang="en-US" sz="3600" dirty="0">
                <a:effectLst/>
                <a:latin typeface="+mn-lt"/>
                <a:ea typeface="IBM Plex Sans Light" panose="020B0403050203000203" pitchFamily="34" charset="0"/>
                <a:cs typeface="IBM Plex Sans Light" panose="020B0403050203000203" pitchFamily="34" charset="0"/>
              </a:rPr>
              <a:t>perational insights </a:t>
            </a:r>
            <a:br>
              <a:rPr lang="en-US" sz="3600" dirty="0">
                <a:effectLst/>
                <a:latin typeface="+mn-lt"/>
                <a:ea typeface="IBM Plex Sans Light" panose="020B0403050203000203" pitchFamily="34" charset="0"/>
                <a:cs typeface="IBM Plex Sans Light" panose="020B0403050203000203" pitchFamily="34" charset="0"/>
              </a:rPr>
            </a:br>
            <a:r>
              <a:rPr lang="en-US" sz="3600" dirty="0">
                <a:effectLst/>
                <a:latin typeface="+mn-lt"/>
                <a:ea typeface="IBM Plex Sans Light" panose="020B0403050203000203" pitchFamily="34" charset="0"/>
                <a:cs typeface="IBM Plex Sans Light" panose="020B0403050203000203" pitchFamily="34" charset="0"/>
              </a:rPr>
              <a:t>to drive clean energy transition, efficient waste management, and decarbonization.</a:t>
            </a:r>
            <a:endParaRPr lang="en-US" dirty="0"/>
          </a:p>
        </p:txBody>
      </p:sp>
      <p:sp>
        <p:nvSpPr>
          <p:cNvPr id="8" name="Text Placeholder 7">
            <a:extLst>
              <a:ext uri="{FF2B5EF4-FFF2-40B4-BE49-F238E27FC236}">
                <a16:creationId xmlns:a16="http://schemas.microsoft.com/office/drawing/2014/main" id="{15C709D8-CD70-D609-0A7B-B07CFCDE112B}"/>
              </a:ext>
            </a:extLst>
          </p:cNvPr>
          <p:cNvSpPr>
            <a:spLocks noGrp="1"/>
          </p:cNvSpPr>
          <p:nvPr>
            <p:ph type="body" sz="quarter" idx="21"/>
          </p:nvPr>
        </p:nvSpPr>
        <p:spPr>
          <a:xfrm>
            <a:off x="18859500" y="4094921"/>
            <a:ext cx="4963923" cy="7906579"/>
          </a:xfrm>
        </p:spPr>
        <p:txBody>
          <a:bodyPr/>
          <a:lstStyle/>
          <a:p>
            <a:r>
              <a:rPr lang="en-US" sz="3600" dirty="0">
                <a:effectLst/>
                <a:latin typeface="+mn-lt"/>
                <a:ea typeface="IBM Plex Sans Light" panose="020B0403050203000203" pitchFamily="34" charset="0"/>
                <a:cs typeface="IBM Plex Sans Light" panose="020B0403050203000203" pitchFamily="34" charset="0"/>
              </a:rPr>
              <a:t>AI and automation can provide insights and intelligent workflows for equitable, transparent,</a:t>
            </a:r>
            <a:br>
              <a:rPr lang="en-US" sz="3600" dirty="0">
                <a:effectLst/>
                <a:latin typeface="+mn-lt"/>
                <a:ea typeface="IBM Plex Sans Light" panose="020B0403050203000203" pitchFamily="34" charset="0"/>
                <a:cs typeface="IBM Plex Sans Light" panose="020B0403050203000203" pitchFamily="34" charset="0"/>
              </a:rPr>
            </a:br>
            <a:r>
              <a:rPr lang="en-US" sz="3600" dirty="0">
                <a:effectLst/>
                <a:latin typeface="+mn-lt"/>
                <a:ea typeface="IBM Plex Sans Light" panose="020B0403050203000203" pitchFamily="34" charset="0"/>
                <a:cs typeface="IBM Plex Sans Light" panose="020B0403050203000203" pitchFamily="34" charset="0"/>
              </a:rPr>
              <a:t>and carbon regenerative</a:t>
            </a:r>
            <a:br>
              <a:rPr lang="en-US" sz="3600" dirty="0">
                <a:effectLst/>
                <a:latin typeface="+mn-lt"/>
                <a:ea typeface="IBM Plex Sans Light" panose="020B0403050203000203" pitchFamily="34" charset="0"/>
                <a:cs typeface="IBM Plex Sans Light" panose="020B0403050203000203" pitchFamily="34" charset="0"/>
              </a:rPr>
            </a:br>
            <a:r>
              <a:rPr lang="en-US" sz="3600" dirty="0">
                <a:effectLst/>
                <a:latin typeface="+mn-lt"/>
                <a:ea typeface="IBM Plex Sans Light" panose="020B0403050203000203" pitchFamily="34" charset="0"/>
                <a:cs typeface="IBM Plex Sans Light" panose="020B0403050203000203" pitchFamily="34" charset="0"/>
              </a:rPr>
              <a:t>supply chains.</a:t>
            </a:r>
            <a:endParaRPr lang="en-US" dirty="0"/>
          </a:p>
        </p:txBody>
      </p:sp>
      <p:pic>
        <p:nvPicPr>
          <p:cNvPr id="10" name="Picture 9">
            <a:extLst>
              <a:ext uri="{FF2B5EF4-FFF2-40B4-BE49-F238E27FC236}">
                <a16:creationId xmlns:a16="http://schemas.microsoft.com/office/drawing/2014/main" id="{7EE74B39-2BCA-2A43-5B33-BFE4D93F0C0B}"/>
              </a:ext>
            </a:extLst>
          </p:cNvPr>
          <p:cNvPicPr>
            <a:picLocks noChangeAspect="1"/>
          </p:cNvPicPr>
          <p:nvPr/>
        </p:nvPicPr>
        <p:blipFill>
          <a:blip r:embed="rId3"/>
          <a:srcRect/>
          <a:stretch/>
        </p:blipFill>
        <p:spPr>
          <a:xfrm>
            <a:off x="577850" y="2419350"/>
            <a:ext cx="2019299" cy="2019299"/>
          </a:xfrm>
          <a:prstGeom prst="rect">
            <a:avLst/>
          </a:prstGeom>
        </p:spPr>
      </p:pic>
    </p:spTree>
    <p:extLst>
      <p:ext uri="{BB962C8B-B14F-4D97-AF65-F5344CB8AC3E}">
        <p14:creationId xmlns:p14="http://schemas.microsoft.com/office/powerpoint/2010/main" val="420164916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02A68-0E76-BA00-0C04-0FCE0F551C7B}"/>
              </a:ext>
            </a:extLst>
          </p:cNvPr>
          <p:cNvSpPr>
            <a:spLocks noGrp="1"/>
          </p:cNvSpPr>
          <p:nvPr>
            <p:ph type="title"/>
          </p:nvPr>
        </p:nvSpPr>
        <p:spPr/>
        <p:txBody>
          <a:bodyPr/>
          <a:lstStyle/>
          <a:p>
            <a:r>
              <a:rPr lang="en-US" sz="6400" dirty="0"/>
              <a:t>Sund &amp; </a:t>
            </a:r>
            <a:r>
              <a:rPr lang="en-US" sz="6400" dirty="0">
                <a:latin typeface="+mn-lt"/>
              </a:rPr>
              <a:t>Bælt</a:t>
            </a:r>
            <a:endParaRPr lang="en-US" sz="6400" dirty="0"/>
          </a:p>
        </p:txBody>
      </p:sp>
      <p:sp>
        <p:nvSpPr>
          <p:cNvPr id="4" name="Text Placeholder 3">
            <a:extLst>
              <a:ext uri="{FF2B5EF4-FFF2-40B4-BE49-F238E27FC236}">
                <a16:creationId xmlns:a16="http://schemas.microsoft.com/office/drawing/2014/main" id="{05594F6C-8EF0-8357-79C1-82AEFCB8EDD1}"/>
              </a:ext>
            </a:extLst>
          </p:cNvPr>
          <p:cNvSpPr>
            <a:spLocks noGrp="1"/>
          </p:cNvSpPr>
          <p:nvPr>
            <p:ph type="body" sz="quarter" idx="12"/>
          </p:nvPr>
        </p:nvSpPr>
        <p:spPr>
          <a:xfrm>
            <a:off x="576071" y="4186645"/>
            <a:ext cx="5876979" cy="8572500"/>
          </a:xfrm>
        </p:spPr>
        <p:txBody>
          <a:bodyPr/>
          <a:lstStyle/>
          <a:p>
            <a:pPr>
              <a:lnSpc>
                <a:spcPct val="100000"/>
              </a:lnSpc>
            </a:pPr>
            <a:r>
              <a:rPr lang="en-US" sz="3600" dirty="0">
                <a:latin typeface="+mn-lt"/>
              </a:rPr>
              <a:t>Sund &amp; Bælt identified that it could reduce time and costs while improving quality if it automated more of its inspection work. </a:t>
            </a:r>
            <a:r>
              <a:rPr lang="en-US" sz="3600" dirty="0">
                <a:effectLst/>
                <a:latin typeface="+mn-lt"/>
              </a:rPr>
              <a:t>They are using the IBM Maximo software to inspect infrastructures, access insights with mobile devices on location, and use AI technology to analyze data about the conditions of bridges, tunnels, and other infrastructure elements.</a:t>
            </a:r>
            <a:endParaRPr lang="en-US" sz="3600" dirty="0">
              <a:latin typeface="+mn-lt"/>
            </a:endParaRPr>
          </a:p>
        </p:txBody>
      </p:sp>
      <p:pic>
        <p:nvPicPr>
          <p:cNvPr id="7" name="Picture Placeholder 6" descr="A picture containing building, bridge, outdoor&#10;&#10;Description automatically generated">
            <a:extLst>
              <a:ext uri="{FF2B5EF4-FFF2-40B4-BE49-F238E27FC236}">
                <a16:creationId xmlns:a16="http://schemas.microsoft.com/office/drawing/2014/main" id="{736390E9-0283-EAD0-1495-921ED9D8EDB4}"/>
              </a:ext>
            </a:extLst>
          </p:cNvPr>
          <p:cNvPicPr>
            <a:picLocks noGrp="1" noChangeAspect="1"/>
          </p:cNvPicPr>
          <p:nvPr>
            <p:ph type="pic" sz="quarter" idx="15"/>
          </p:nvPr>
        </p:nvPicPr>
        <p:blipFill rotWithShape="1">
          <a:blip r:embed="rId3" cstate="email">
            <a:extLst>
              <a:ext uri="{28A0092B-C50C-407E-A947-70E740481C1C}">
                <a14:useLocalDpi xmlns:a14="http://schemas.microsoft.com/office/drawing/2010/main"/>
              </a:ext>
            </a:extLst>
          </a:blip>
          <a:srcRect l="20711" r="20711"/>
          <a:stretch/>
        </p:blipFill>
        <p:spPr/>
      </p:pic>
      <p:sp>
        <p:nvSpPr>
          <p:cNvPr id="9" name="TextBox 8">
            <a:extLst>
              <a:ext uri="{FF2B5EF4-FFF2-40B4-BE49-F238E27FC236}">
                <a16:creationId xmlns:a16="http://schemas.microsoft.com/office/drawing/2014/main" id="{89647917-C86F-AB7F-7F47-792E9F49B428}"/>
              </a:ext>
            </a:extLst>
          </p:cNvPr>
          <p:cNvSpPr txBox="1"/>
          <p:nvPr/>
        </p:nvSpPr>
        <p:spPr>
          <a:xfrm>
            <a:off x="552010" y="1613748"/>
            <a:ext cx="7906190" cy="127599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3600" dirty="0">
                <a:effectLst/>
                <a:latin typeface="+mn-lt"/>
                <a:ea typeface="IBM Plex Sans Light" panose="020B0403050203000203" pitchFamily="34" charset="0"/>
                <a:cs typeface="IBM Plex Sans Light" panose="020B0403050203000203" pitchFamily="34" charset="0"/>
              </a:rPr>
              <a:t>reduced carbon emissions on its Great Belt bridge by 750,000 tons</a:t>
            </a:r>
            <a:endParaRPr lang="en-US" sz="3600" b="0" dirty="0">
              <a:effectLst/>
              <a:latin typeface="+mn-lt"/>
              <a:ea typeface="IBM Plex Sans Light" panose="020B0403050203000203" pitchFamily="34" charset="0"/>
              <a:cs typeface="+mn-cs"/>
            </a:endParaRPr>
          </a:p>
        </p:txBody>
      </p:sp>
    </p:spTree>
    <p:extLst>
      <p:ext uri="{BB962C8B-B14F-4D97-AF65-F5344CB8AC3E}">
        <p14:creationId xmlns:p14="http://schemas.microsoft.com/office/powerpoint/2010/main" val="245573363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3568DB2-89EA-A89B-BD65-8471F27A30E2}"/>
              </a:ext>
            </a:extLst>
          </p:cNvPr>
          <p:cNvSpPr/>
          <p:nvPr/>
        </p:nvSpPr>
        <p:spPr bwMode="auto">
          <a:xfrm flipH="1">
            <a:off x="1" y="0"/>
            <a:ext cx="6096000" cy="1371600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RO"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467314D7-0260-3EF3-2728-0EDEB522E9C3}"/>
              </a:ext>
            </a:extLst>
          </p:cNvPr>
          <p:cNvSpPr>
            <a:spLocks noGrp="1"/>
          </p:cNvSpPr>
          <p:nvPr>
            <p:ph type="title"/>
          </p:nvPr>
        </p:nvSpPr>
        <p:spPr>
          <a:xfrm>
            <a:off x="576072" y="577850"/>
            <a:ext cx="5519929" cy="1332938"/>
          </a:xfrm>
        </p:spPr>
        <p:txBody>
          <a:bodyPr/>
          <a:lstStyle/>
          <a:p>
            <a:r>
              <a:rPr lang="en-US" dirty="0">
                <a:solidFill>
                  <a:schemeClr val="accent1"/>
                </a:solidFill>
              </a:rPr>
              <a:t>Application</a:t>
            </a:r>
            <a:br>
              <a:rPr lang="en-US" dirty="0">
                <a:solidFill>
                  <a:schemeClr val="accent1"/>
                </a:solidFill>
              </a:rPr>
            </a:br>
            <a:r>
              <a:rPr lang="en-US" dirty="0">
                <a:solidFill>
                  <a:schemeClr val="accent1"/>
                </a:solidFill>
              </a:rPr>
              <a:t>Modernization</a:t>
            </a:r>
            <a:endParaRPr lang="en-US" dirty="0"/>
          </a:p>
        </p:txBody>
      </p:sp>
      <p:sp>
        <p:nvSpPr>
          <p:cNvPr id="3" name="Text Placeholder 2">
            <a:extLst>
              <a:ext uri="{FF2B5EF4-FFF2-40B4-BE49-F238E27FC236}">
                <a16:creationId xmlns:a16="http://schemas.microsoft.com/office/drawing/2014/main" id="{FCA9357A-4413-4223-4521-FF98B0487E2F}"/>
              </a:ext>
            </a:extLst>
          </p:cNvPr>
          <p:cNvSpPr>
            <a:spLocks noGrp="1"/>
          </p:cNvSpPr>
          <p:nvPr>
            <p:ph type="body" sz="quarter" idx="15"/>
          </p:nvPr>
        </p:nvSpPr>
        <p:spPr/>
        <p:txBody>
          <a:bodyPr/>
          <a:lstStyle/>
          <a:p>
            <a:r>
              <a:rPr lang="en-US" dirty="0">
                <a:effectLst/>
                <a:latin typeface="+mn-lt"/>
                <a:ea typeface="IBM Plex Sans SemiBold" panose="020B0703050203000203" pitchFamily="34" charset="0"/>
                <a:cs typeface="IBM Plex Sans SemiBold" panose="020B0703050203000203" pitchFamily="34" charset="0"/>
              </a:rPr>
              <a:t>API management</a:t>
            </a:r>
          </a:p>
          <a:p>
            <a:endParaRPr lang="en-US" dirty="0"/>
          </a:p>
        </p:txBody>
      </p:sp>
      <p:sp>
        <p:nvSpPr>
          <p:cNvPr id="4" name="Text Placeholder 3">
            <a:extLst>
              <a:ext uri="{FF2B5EF4-FFF2-40B4-BE49-F238E27FC236}">
                <a16:creationId xmlns:a16="http://schemas.microsoft.com/office/drawing/2014/main" id="{15ECAA28-6579-202D-2992-549F9C8E31FB}"/>
              </a:ext>
            </a:extLst>
          </p:cNvPr>
          <p:cNvSpPr>
            <a:spLocks noGrp="1"/>
          </p:cNvSpPr>
          <p:nvPr>
            <p:ph type="body" sz="quarter" idx="16"/>
          </p:nvPr>
        </p:nvSpPr>
        <p:spPr>
          <a:xfrm>
            <a:off x="12763500" y="576072"/>
            <a:ext cx="5375644" cy="1525587"/>
          </a:xfrm>
        </p:spPr>
        <p:txBody>
          <a:bodyPr/>
          <a:lstStyle/>
          <a:p>
            <a:r>
              <a:rPr lang="en-US" sz="4400" dirty="0">
                <a:effectLst/>
                <a:latin typeface="+mn-lt"/>
                <a:ea typeface="IBM Plex Sans SemiBold" panose="020B0703050203000203" pitchFamily="34" charset="0"/>
                <a:cs typeface="IBM Plex Sans SemiBold" panose="020B0703050203000203" pitchFamily="34" charset="0"/>
              </a:rPr>
              <a:t>iPaaS and application integration</a:t>
            </a:r>
            <a:endParaRPr lang="en-US" dirty="0"/>
          </a:p>
        </p:txBody>
      </p:sp>
      <p:sp>
        <p:nvSpPr>
          <p:cNvPr id="5" name="Text Placeholder 4">
            <a:extLst>
              <a:ext uri="{FF2B5EF4-FFF2-40B4-BE49-F238E27FC236}">
                <a16:creationId xmlns:a16="http://schemas.microsoft.com/office/drawing/2014/main" id="{A3BFE8C0-9837-98EA-5090-DABC14732F70}"/>
              </a:ext>
            </a:extLst>
          </p:cNvPr>
          <p:cNvSpPr>
            <a:spLocks noGrp="1"/>
          </p:cNvSpPr>
          <p:nvPr>
            <p:ph type="body" sz="quarter" idx="17"/>
          </p:nvPr>
        </p:nvSpPr>
        <p:spPr>
          <a:xfrm>
            <a:off x="18859500" y="576072"/>
            <a:ext cx="4951604" cy="1525587"/>
          </a:xfrm>
        </p:spPr>
        <p:txBody>
          <a:bodyPr/>
          <a:lstStyle/>
          <a:p>
            <a:r>
              <a:rPr lang="en-US" sz="4400" dirty="0">
                <a:effectLst/>
                <a:latin typeface="+mn-lt"/>
                <a:ea typeface="IBM Plex Sans SemiBold" panose="020B0703050203000203" pitchFamily="34" charset="0"/>
                <a:cs typeface="IBM Plex Sans SemiBold" panose="020B0703050203000203" pitchFamily="34" charset="0"/>
              </a:rPr>
              <a:t>Event integration</a:t>
            </a:r>
          </a:p>
          <a:p>
            <a:endParaRPr lang="en-US" sz="4400" dirty="0">
              <a:effectLst/>
              <a:latin typeface="+mn-lt"/>
              <a:ea typeface="IBM Plex Sans SemiBold" panose="020B0703050203000203" pitchFamily="34" charset="0"/>
              <a:cs typeface="IBM Plex Sans SemiBold" panose="020B0703050203000203" pitchFamily="34" charset="0"/>
            </a:endParaRPr>
          </a:p>
          <a:p>
            <a:endParaRPr lang="en-US" dirty="0"/>
          </a:p>
        </p:txBody>
      </p:sp>
      <p:sp>
        <p:nvSpPr>
          <p:cNvPr id="6" name="Text Placeholder 5">
            <a:extLst>
              <a:ext uri="{FF2B5EF4-FFF2-40B4-BE49-F238E27FC236}">
                <a16:creationId xmlns:a16="http://schemas.microsoft.com/office/drawing/2014/main" id="{B47E030C-A68B-3681-E83E-ED3DA02111B7}"/>
              </a:ext>
            </a:extLst>
          </p:cNvPr>
          <p:cNvSpPr>
            <a:spLocks noGrp="1"/>
          </p:cNvSpPr>
          <p:nvPr>
            <p:ph type="body" sz="quarter" idx="10"/>
          </p:nvPr>
        </p:nvSpPr>
        <p:spPr>
          <a:xfrm>
            <a:off x="6667500" y="3891517"/>
            <a:ext cx="4963923" cy="8109983"/>
          </a:xfrm>
        </p:spPr>
        <p:txBody>
          <a:bodyPr/>
          <a:lstStyle/>
          <a:p>
            <a:r>
              <a:rPr lang="en-US" sz="3600" dirty="0">
                <a:effectLst/>
                <a:latin typeface="+mn-lt"/>
                <a:ea typeface="IBM Plex Sans Light" panose="020B0403050203000203" pitchFamily="34" charset="0"/>
                <a:cs typeface="IBM Plex Sans Light" panose="020B0403050203000203" pitchFamily="34" charset="0"/>
              </a:rPr>
              <a:t>Power your digital transformation with </a:t>
            </a:r>
            <a:br>
              <a:rPr lang="en-US" sz="3600" dirty="0">
                <a:effectLst/>
                <a:latin typeface="+mn-lt"/>
                <a:ea typeface="IBM Plex Sans Light" panose="020B0403050203000203" pitchFamily="34" charset="0"/>
                <a:cs typeface="IBM Plex Sans Light" panose="020B0403050203000203" pitchFamily="34" charset="0"/>
              </a:rPr>
            </a:br>
            <a:r>
              <a:rPr lang="en-US" sz="3600" dirty="0">
                <a:effectLst/>
                <a:latin typeface="+mn-lt"/>
                <a:ea typeface="IBM Plex Sans Light" panose="020B0403050203000203" pitchFamily="34" charset="0"/>
                <a:cs typeface="IBM Plex Sans Light" panose="020B0403050203000203" pitchFamily="34" charset="0"/>
              </a:rPr>
              <a:t>a comprehensive API strategy, use AI to automatically generate API test cases to accelerate testing and improve accuracy. </a:t>
            </a:r>
          </a:p>
          <a:p>
            <a:endParaRPr lang="en-US" dirty="0"/>
          </a:p>
        </p:txBody>
      </p:sp>
      <p:sp>
        <p:nvSpPr>
          <p:cNvPr id="7" name="Text Placeholder 6">
            <a:extLst>
              <a:ext uri="{FF2B5EF4-FFF2-40B4-BE49-F238E27FC236}">
                <a16:creationId xmlns:a16="http://schemas.microsoft.com/office/drawing/2014/main" id="{76E1C071-54AD-157A-0759-55FFC686BE56}"/>
              </a:ext>
            </a:extLst>
          </p:cNvPr>
          <p:cNvSpPr>
            <a:spLocks noGrp="1"/>
          </p:cNvSpPr>
          <p:nvPr>
            <p:ph type="body" sz="quarter" idx="20"/>
          </p:nvPr>
        </p:nvSpPr>
        <p:spPr>
          <a:xfrm>
            <a:off x="12763500" y="3891517"/>
            <a:ext cx="4939643" cy="8109984"/>
          </a:xfrm>
        </p:spPr>
        <p:txBody>
          <a:bodyPr/>
          <a:lstStyle/>
          <a:p>
            <a:r>
              <a:rPr lang="en-US" dirty="0">
                <a:latin typeface="+mn-lt"/>
                <a:ea typeface="IBM Plex Sans Light" panose="020B0403050203000203" pitchFamily="34" charset="0"/>
                <a:cs typeface="IBM Plex Sans Light" panose="020B0403050203000203" pitchFamily="34" charset="0"/>
              </a:rPr>
              <a:t>I</a:t>
            </a:r>
            <a:r>
              <a:rPr lang="en-US" sz="3600" dirty="0">
                <a:effectLst/>
                <a:latin typeface="+mn-lt"/>
                <a:ea typeface="IBM Plex Sans Light" panose="020B0403050203000203" pitchFamily="34" charset="0"/>
                <a:cs typeface="IBM Plex Sans Light" panose="020B0403050203000203" pitchFamily="34" charset="0"/>
              </a:rPr>
              <a:t>ntegrate data and applications across the enterprise seamlessly with an </a:t>
            </a:r>
            <a:br>
              <a:rPr lang="en-US" sz="3600" dirty="0">
                <a:effectLst/>
                <a:latin typeface="+mn-lt"/>
                <a:ea typeface="IBM Plex Sans Light" panose="020B0403050203000203" pitchFamily="34" charset="0"/>
                <a:cs typeface="IBM Plex Sans Light" panose="020B0403050203000203" pitchFamily="34" charset="0"/>
              </a:rPr>
            </a:br>
            <a:r>
              <a:rPr lang="en-US" sz="3600" dirty="0">
                <a:effectLst/>
                <a:latin typeface="+mn-lt"/>
                <a:ea typeface="IBM Plex Sans Light" panose="020B0403050203000203" pitchFamily="34" charset="0"/>
                <a:cs typeface="IBM Plex Sans Light" panose="020B0403050203000203" pitchFamily="34" charset="0"/>
              </a:rPr>
              <a:t>AI-guided experience that allows users </a:t>
            </a:r>
            <a:br>
              <a:rPr lang="en-US" sz="3600" dirty="0">
                <a:effectLst/>
                <a:latin typeface="+mn-lt"/>
                <a:ea typeface="IBM Plex Sans Light" panose="020B0403050203000203" pitchFamily="34" charset="0"/>
                <a:cs typeface="IBM Plex Sans Light" panose="020B0403050203000203" pitchFamily="34" charset="0"/>
              </a:rPr>
            </a:br>
            <a:r>
              <a:rPr lang="en-US" sz="3600" dirty="0">
                <a:effectLst/>
                <a:latin typeface="+mn-lt"/>
                <a:ea typeface="IBM Plex Sans Light" panose="020B0403050203000203" pitchFamily="34" charset="0"/>
                <a:cs typeface="IBM Plex Sans Light" panose="020B0403050203000203" pitchFamily="34" charset="0"/>
              </a:rPr>
              <a:t>to easily map and transform data in </a:t>
            </a:r>
            <a:br>
              <a:rPr lang="en-US" sz="3600" dirty="0">
                <a:effectLst/>
                <a:latin typeface="+mn-lt"/>
                <a:ea typeface="IBM Plex Sans Light" panose="020B0403050203000203" pitchFamily="34" charset="0"/>
                <a:cs typeface="IBM Plex Sans Light" panose="020B0403050203000203" pitchFamily="34" charset="0"/>
              </a:rPr>
            </a:br>
            <a:r>
              <a:rPr lang="en-US" sz="3600" dirty="0">
                <a:effectLst/>
                <a:latin typeface="+mn-lt"/>
                <a:ea typeface="IBM Plex Sans Light" panose="020B0403050203000203" pitchFamily="34" charset="0"/>
                <a:cs typeface="IBM Plex Sans Light" panose="020B0403050203000203" pitchFamily="34" charset="0"/>
              </a:rPr>
              <a:t>just a few clicks. </a:t>
            </a:r>
            <a:endParaRPr lang="en-US" dirty="0"/>
          </a:p>
        </p:txBody>
      </p:sp>
      <p:sp>
        <p:nvSpPr>
          <p:cNvPr id="8" name="Text Placeholder 7">
            <a:extLst>
              <a:ext uri="{FF2B5EF4-FFF2-40B4-BE49-F238E27FC236}">
                <a16:creationId xmlns:a16="http://schemas.microsoft.com/office/drawing/2014/main" id="{15C709D8-CD70-D609-0A7B-B07CFCDE112B}"/>
              </a:ext>
            </a:extLst>
          </p:cNvPr>
          <p:cNvSpPr>
            <a:spLocks noGrp="1"/>
          </p:cNvSpPr>
          <p:nvPr>
            <p:ph type="body" sz="quarter" idx="21"/>
          </p:nvPr>
        </p:nvSpPr>
        <p:spPr>
          <a:xfrm>
            <a:off x="18883780" y="3891517"/>
            <a:ext cx="4939643" cy="8109984"/>
          </a:xfrm>
        </p:spPr>
        <p:txBody>
          <a:bodyPr/>
          <a:lstStyle/>
          <a:p>
            <a:r>
              <a:rPr lang="en-US" dirty="0">
                <a:latin typeface="+mn-lt"/>
                <a:ea typeface="IBM Plex Sans Light" panose="020B0403050203000203" pitchFamily="34" charset="0"/>
                <a:cs typeface="IBM Plex Sans Light" panose="020B0403050203000203" pitchFamily="34" charset="0"/>
              </a:rPr>
              <a:t>E</a:t>
            </a:r>
            <a:r>
              <a:rPr lang="en-US" sz="3600" dirty="0">
                <a:effectLst/>
                <a:latin typeface="+mn-lt"/>
                <a:ea typeface="IBM Plex Sans Light" panose="020B0403050203000203" pitchFamily="34" charset="0"/>
                <a:cs typeface="IBM Plex Sans Light" panose="020B0403050203000203" pitchFamily="34" charset="0"/>
              </a:rPr>
              <a:t>nable businesses to tap into these ongoing streams of information, connect the dots between disparate events and detect </a:t>
            </a:r>
            <a:br>
              <a:rPr lang="en-US" sz="3600" dirty="0">
                <a:effectLst/>
                <a:latin typeface="+mn-lt"/>
                <a:ea typeface="IBM Plex Sans Light" panose="020B0403050203000203" pitchFamily="34" charset="0"/>
                <a:cs typeface="IBM Plex Sans Light" panose="020B0403050203000203" pitchFamily="34" charset="0"/>
              </a:rPr>
            </a:br>
            <a:r>
              <a:rPr lang="en-US" sz="3600" dirty="0">
                <a:effectLst/>
                <a:latin typeface="+mn-lt"/>
                <a:ea typeface="IBM Plex Sans Light" panose="020B0403050203000203" pitchFamily="34" charset="0"/>
                <a:cs typeface="IBM Plex Sans Light" panose="020B0403050203000203" pitchFamily="34" charset="0"/>
              </a:rPr>
              <a:t>new trends, customer issues as they happen.</a:t>
            </a:r>
            <a:endParaRPr lang="en-US" dirty="0"/>
          </a:p>
        </p:txBody>
      </p:sp>
      <p:pic>
        <p:nvPicPr>
          <p:cNvPr id="9" name="Picture 8">
            <a:extLst>
              <a:ext uri="{FF2B5EF4-FFF2-40B4-BE49-F238E27FC236}">
                <a16:creationId xmlns:a16="http://schemas.microsoft.com/office/drawing/2014/main" id="{9973BF35-418C-7CD5-449A-279DC041978A}"/>
              </a:ext>
            </a:extLst>
          </p:cNvPr>
          <p:cNvPicPr>
            <a:picLocks noChangeAspect="1"/>
          </p:cNvPicPr>
          <p:nvPr/>
        </p:nvPicPr>
        <p:blipFill>
          <a:blip r:embed="rId3"/>
          <a:srcRect/>
          <a:stretch/>
        </p:blipFill>
        <p:spPr>
          <a:xfrm>
            <a:off x="576072" y="3419126"/>
            <a:ext cx="1767007" cy="1767007"/>
          </a:xfrm>
          <a:prstGeom prst="rect">
            <a:avLst/>
          </a:prstGeom>
        </p:spPr>
      </p:pic>
    </p:spTree>
    <p:extLst>
      <p:ext uri="{BB962C8B-B14F-4D97-AF65-F5344CB8AC3E}">
        <p14:creationId xmlns:p14="http://schemas.microsoft.com/office/powerpoint/2010/main" val="148998307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02A68-0E76-BA00-0C04-0FCE0F551C7B}"/>
              </a:ext>
            </a:extLst>
          </p:cNvPr>
          <p:cNvSpPr>
            <a:spLocks noGrp="1"/>
          </p:cNvSpPr>
          <p:nvPr>
            <p:ph type="title"/>
          </p:nvPr>
        </p:nvSpPr>
        <p:spPr/>
        <p:txBody>
          <a:bodyPr/>
          <a:lstStyle/>
          <a:p>
            <a:r>
              <a:rPr lang="en-US" sz="6400" dirty="0"/>
              <a:t>Heineken</a:t>
            </a:r>
          </a:p>
        </p:txBody>
      </p:sp>
      <p:sp>
        <p:nvSpPr>
          <p:cNvPr id="4" name="Text Placeholder 3">
            <a:extLst>
              <a:ext uri="{FF2B5EF4-FFF2-40B4-BE49-F238E27FC236}">
                <a16:creationId xmlns:a16="http://schemas.microsoft.com/office/drawing/2014/main" id="{05594F6C-8EF0-8357-79C1-82AEFCB8EDD1}"/>
              </a:ext>
            </a:extLst>
          </p:cNvPr>
          <p:cNvSpPr>
            <a:spLocks noGrp="1"/>
          </p:cNvSpPr>
          <p:nvPr>
            <p:ph type="body" sz="quarter" idx="12"/>
          </p:nvPr>
        </p:nvSpPr>
        <p:spPr>
          <a:xfrm>
            <a:off x="576072" y="3794760"/>
            <a:ext cx="6091428" cy="8572500"/>
          </a:xfrm>
        </p:spPr>
        <p:txBody>
          <a:bodyPr/>
          <a:lstStyle/>
          <a:p>
            <a:pPr>
              <a:lnSpc>
                <a:spcPct val="100000"/>
              </a:lnSpc>
            </a:pPr>
            <a:r>
              <a:rPr lang="en-US" sz="3200" dirty="0"/>
              <a:t>To stay competitive in the aggressive beverage industry, Heineken developed a set of integration capabilities to connect its worldwide network of brewers, customers, and business partners, enabling all its operating companies</a:t>
            </a:r>
            <a:br>
              <a:rPr lang="en-US" sz="3200" dirty="0"/>
            </a:br>
            <a:r>
              <a:rPr lang="en-US" sz="3200" dirty="0"/>
              <a:t>to communicate efficiently, regardless of whether their data resides in the cloud or on premises. Integration is the glue that allows all the processes and applications in their value chain to communicate, propelling them down the path to become the world’s “best connected brewer.”  </a:t>
            </a:r>
          </a:p>
        </p:txBody>
      </p:sp>
      <p:sp>
        <p:nvSpPr>
          <p:cNvPr id="8" name="Picture Placeholder 7">
            <a:extLst>
              <a:ext uri="{FF2B5EF4-FFF2-40B4-BE49-F238E27FC236}">
                <a16:creationId xmlns:a16="http://schemas.microsoft.com/office/drawing/2014/main" id="{C1DE22FC-4F0B-2A09-0F94-ADA5FF666584}"/>
              </a:ext>
            </a:extLst>
          </p:cNvPr>
          <p:cNvSpPr>
            <a:spLocks noGrp="1"/>
          </p:cNvSpPr>
          <p:nvPr>
            <p:ph type="pic" sz="quarter" idx="15"/>
          </p:nvPr>
        </p:nvSpPr>
        <p:spPr/>
      </p:sp>
      <p:sp>
        <p:nvSpPr>
          <p:cNvPr id="9" name="TextBox 8">
            <a:extLst>
              <a:ext uri="{FF2B5EF4-FFF2-40B4-BE49-F238E27FC236}">
                <a16:creationId xmlns:a16="http://schemas.microsoft.com/office/drawing/2014/main" id="{89647917-C86F-AB7F-7F47-792E9F49B428}"/>
              </a:ext>
            </a:extLst>
          </p:cNvPr>
          <p:cNvSpPr txBox="1"/>
          <p:nvPr/>
        </p:nvSpPr>
        <p:spPr>
          <a:xfrm>
            <a:off x="552010" y="1613748"/>
            <a:ext cx="6554184" cy="127599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ea typeface="IBM Plex Sans Light" panose="020B0403050203000203" pitchFamily="34" charset="0"/>
                <a:cs typeface="IBM Plex Sans Light" panose="020B0403050203000203" pitchFamily="34" charset="0"/>
              </a:rPr>
              <a:t>c</a:t>
            </a:r>
            <a:r>
              <a:rPr lang="en-US" sz="3600" dirty="0">
                <a:effectLst/>
                <a:latin typeface="+mn-lt"/>
                <a:ea typeface="IBM Plex Sans Light" panose="020B0403050203000203" pitchFamily="34" charset="0"/>
                <a:cs typeface="IBM Plex Sans Light" panose="020B0403050203000203" pitchFamily="34" charset="0"/>
              </a:rPr>
              <a:t>onnected thousands of business-critical applications  </a:t>
            </a:r>
            <a:endParaRPr lang="en-US" sz="3600" b="0" dirty="0">
              <a:effectLst/>
              <a:latin typeface="+mn-lt"/>
              <a:ea typeface="IBM Plex Sans Light" panose="020B0403050203000203" pitchFamily="34" charset="0"/>
              <a:cs typeface="+mn-cs"/>
            </a:endParaRPr>
          </a:p>
        </p:txBody>
      </p:sp>
      <p:pic>
        <p:nvPicPr>
          <p:cNvPr id="5" name="Picture 4" descr="A group of people holding glasses of beer&#10;&#10;Description automatically generated with low confidence">
            <a:extLst>
              <a:ext uri="{FF2B5EF4-FFF2-40B4-BE49-F238E27FC236}">
                <a16:creationId xmlns:a16="http://schemas.microsoft.com/office/drawing/2014/main" id="{B6E281B0-B256-2EED-F93D-4FCB443333DE}"/>
              </a:ext>
            </a:extLst>
          </p:cNvPr>
          <p:cNvPicPr>
            <a:picLocks noChangeAspect="1"/>
          </p:cNvPicPr>
          <p:nvPr/>
        </p:nvPicPr>
        <p:blipFill rotWithShape="1">
          <a:blip r:embed="rId3"/>
          <a:srcRect l="18774" r="34651"/>
          <a:stretch/>
        </p:blipFill>
        <p:spPr>
          <a:xfrm>
            <a:off x="13281660" y="573881"/>
            <a:ext cx="10529443" cy="11976259"/>
          </a:xfrm>
          <a:prstGeom prst="rect">
            <a:avLst/>
          </a:prstGeom>
        </p:spPr>
      </p:pic>
    </p:spTree>
    <p:extLst>
      <p:ext uri="{BB962C8B-B14F-4D97-AF65-F5344CB8AC3E}">
        <p14:creationId xmlns:p14="http://schemas.microsoft.com/office/powerpoint/2010/main" val="251062522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14F-E027-AD4A-B94F-B46F7A4C0BB5}"/>
              </a:ext>
            </a:extLst>
          </p:cNvPr>
          <p:cNvSpPr>
            <a:spLocks noGrp="1"/>
          </p:cNvSpPr>
          <p:nvPr>
            <p:ph type="title"/>
          </p:nvPr>
        </p:nvSpPr>
        <p:spPr/>
        <p:txBody>
          <a:bodyPr/>
          <a:lstStyle/>
          <a:p>
            <a:pPr>
              <a:lnSpc>
                <a:spcPct val="100000"/>
              </a:lnSpc>
            </a:pPr>
            <a:r>
              <a:rPr lang="en-US" sz="4400" kern="0" dirty="0">
                <a:latin typeface="IBM Plex Sans Light" panose="020B0403050203000203" pitchFamily="34" charset="0"/>
              </a:rPr>
              <a:t>Use cases:</a:t>
            </a:r>
            <a:br>
              <a:rPr lang="en-US" sz="4400" kern="0" dirty="0">
                <a:latin typeface="IBM Plex Sans Light" panose="020B0403050203000203" pitchFamily="34" charset="0"/>
              </a:rPr>
            </a:br>
            <a:r>
              <a:rPr lang="en-US" sz="4400" kern="0" dirty="0">
                <a:latin typeface="IBM Plex Sans Light" panose="020B0403050203000203" pitchFamily="34" charset="0"/>
              </a:rPr>
              <a:t>Putting AI to work</a:t>
            </a:r>
          </a:p>
        </p:txBody>
      </p:sp>
      <p:sp>
        <p:nvSpPr>
          <p:cNvPr id="7" name="Text Placeholder 6">
            <a:extLst>
              <a:ext uri="{FF2B5EF4-FFF2-40B4-BE49-F238E27FC236}">
                <a16:creationId xmlns:a16="http://schemas.microsoft.com/office/drawing/2014/main" id="{97DC30C3-948E-8FD3-98BD-2975A8299E71}"/>
              </a:ext>
            </a:extLst>
          </p:cNvPr>
          <p:cNvSpPr>
            <a:spLocks noGrp="1"/>
          </p:cNvSpPr>
          <p:nvPr>
            <p:ph type="body" sz="quarter" idx="20"/>
          </p:nvPr>
        </p:nvSpPr>
        <p:spPr>
          <a:xfrm>
            <a:off x="6551676" y="576073"/>
            <a:ext cx="4272643" cy="3035808"/>
          </a:xfrm>
        </p:spPr>
        <p:txBody>
          <a:bodyPr/>
          <a:lstStyle/>
          <a:p>
            <a:pPr>
              <a:spcAft>
                <a:spcPts val="800"/>
              </a:spcAft>
            </a:pPr>
            <a:r>
              <a:rPr lang="en-US" dirty="0">
                <a:latin typeface="IBM Plex Sans Medium" panose="020B0503050203000203" pitchFamily="34" charset="0"/>
              </a:rPr>
              <a:t>Customer care</a:t>
            </a:r>
            <a:endParaRPr lang="en-US" sz="2600" dirty="0"/>
          </a:p>
          <a:p>
            <a:pPr>
              <a:spcAft>
                <a:spcPts val="800"/>
              </a:spcAft>
            </a:pPr>
            <a:r>
              <a:rPr lang="en-US" sz="2600" dirty="0"/>
              <a:t>Empower customers to find solutions through an easy, compelling user experience.</a:t>
            </a:r>
          </a:p>
        </p:txBody>
      </p:sp>
      <p:sp>
        <p:nvSpPr>
          <p:cNvPr id="3" name="Text Placeholder 2">
            <a:extLst>
              <a:ext uri="{FF2B5EF4-FFF2-40B4-BE49-F238E27FC236}">
                <a16:creationId xmlns:a16="http://schemas.microsoft.com/office/drawing/2014/main" id="{50FF07F2-F8CE-D48A-9695-375C110032EA}"/>
              </a:ext>
            </a:extLst>
          </p:cNvPr>
          <p:cNvSpPr>
            <a:spLocks noGrp="1"/>
          </p:cNvSpPr>
          <p:nvPr>
            <p:ph type="body" sz="quarter" idx="16"/>
          </p:nvPr>
        </p:nvSpPr>
        <p:spPr>
          <a:xfrm>
            <a:off x="12649199" y="576073"/>
            <a:ext cx="5339443" cy="3035808"/>
          </a:xfrm>
        </p:spPr>
        <p:txBody>
          <a:bodyPr/>
          <a:lstStyle/>
          <a:p>
            <a:pPr>
              <a:spcAft>
                <a:spcPts val="800"/>
              </a:spcAft>
            </a:pPr>
            <a:r>
              <a:rPr lang="en-US" dirty="0">
                <a:latin typeface="IBM Plex Sans Medium" panose="020B0503050203000203" pitchFamily="34" charset="0"/>
              </a:rPr>
              <a:t>Employee productivity</a:t>
            </a:r>
            <a:endParaRPr lang="en-US" sz="2600" dirty="0"/>
          </a:p>
          <a:p>
            <a:pPr>
              <a:spcAft>
                <a:spcPts val="800"/>
              </a:spcAft>
            </a:pPr>
            <a:r>
              <a:rPr lang="en-US" sz="2600" dirty="0"/>
              <a:t>Enable higher value work, </a:t>
            </a:r>
            <a:br>
              <a:rPr lang="en-US" sz="2600" dirty="0"/>
            </a:br>
            <a:r>
              <a:rPr lang="en-US" sz="2600" dirty="0"/>
              <a:t>improve decision making, </a:t>
            </a:r>
            <a:br>
              <a:rPr lang="en-US" sz="2600" dirty="0"/>
            </a:br>
            <a:r>
              <a:rPr lang="en-US" sz="2600" dirty="0"/>
              <a:t>and increase productivity.</a:t>
            </a:r>
          </a:p>
        </p:txBody>
      </p:sp>
      <p:sp>
        <p:nvSpPr>
          <p:cNvPr id="4" name="Text Placeholder 3">
            <a:extLst>
              <a:ext uri="{FF2B5EF4-FFF2-40B4-BE49-F238E27FC236}">
                <a16:creationId xmlns:a16="http://schemas.microsoft.com/office/drawing/2014/main" id="{4583A692-67BC-0BBF-2CBC-B27D72EAAFCB}"/>
              </a:ext>
            </a:extLst>
          </p:cNvPr>
          <p:cNvSpPr>
            <a:spLocks noGrp="1"/>
          </p:cNvSpPr>
          <p:nvPr>
            <p:ph type="body" sz="quarter" idx="17"/>
          </p:nvPr>
        </p:nvSpPr>
        <p:spPr>
          <a:xfrm>
            <a:off x="18745199" y="576073"/>
            <a:ext cx="5073651" cy="3035808"/>
          </a:xfrm>
        </p:spPr>
        <p:txBody>
          <a:bodyPr/>
          <a:lstStyle/>
          <a:p>
            <a:pPr>
              <a:spcAft>
                <a:spcPts val="800"/>
              </a:spcAft>
            </a:pPr>
            <a:r>
              <a:rPr lang="en-US" dirty="0">
                <a:latin typeface="IBM Plex Sans Medium" panose="020B0503050203000203" pitchFamily="34" charset="0"/>
              </a:rPr>
              <a:t>HR automation</a:t>
            </a:r>
            <a:endParaRPr lang="en-US" sz="2600" dirty="0"/>
          </a:p>
          <a:p>
            <a:pPr>
              <a:spcAft>
                <a:spcPts val="800"/>
              </a:spcAft>
            </a:pPr>
            <a:r>
              <a:rPr lang="en-US" sz="2600" dirty="0"/>
              <a:t>Reduce manual work and automate recruiting, sourcing </a:t>
            </a:r>
            <a:br>
              <a:rPr lang="en-US" sz="2600" dirty="0"/>
            </a:br>
            <a:r>
              <a:rPr lang="en-US" sz="2600" dirty="0"/>
              <a:t>and nurturing job candidates.</a:t>
            </a:r>
          </a:p>
        </p:txBody>
      </p:sp>
      <p:sp>
        <p:nvSpPr>
          <p:cNvPr id="8" name="Text Placeholder 7">
            <a:extLst>
              <a:ext uri="{FF2B5EF4-FFF2-40B4-BE49-F238E27FC236}">
                <a16:creationId xmlns:a16="http://schemas.microsoft.com/office/drawing/2014/main" id="{A18931D0-C5A4-68A6-9CD4-19EA3D1CBA9D}"/>
              </a:ext>
            </a:extLst>
          </p:cNvPr>
          <p:cNvSpPr>
            <a:spLocks noGrp="1"/>
          </p:cNvSpPr>
          <p:nvPr>
            <p:ph type="body" sz="quarter" idx="21"/>
          </p:nvPr>
        </p:nvSpPr>
        <p:spPr>
          <a:xfrm>
            <a:off x="6554850" y="3832860"/>
            <a:ext cx="4761587" cy="2497293"/>
          </a:xfrm>
        </p:spPr>
        <p:txBody>
          <a:bodyPr/>
          <a:lstStyle/>
          <a:p>
            <a:pPr>
              <a:spcAft>
                <a:spcPts val="800"/>
              </a:spcAft>
            </a:pPr>
            <a:r>
              <a:rPr lang="en-US" dirty="0">
                <a:latin typeface="IBM Plex Sans Medium" panose="020B0503050203000203" pitchFamily="34" charset="0"/>
              </a:rPr>
              <a:t>IT observability</a:t>
            </a:r>
            <a:endParaRPr lang="en-US" sz="2600" dirty="0"/>
          </a:p>
          <a:p>
            <a:pPr>
              <a:spcAft>
                <a:spcPts val="800"/>
              </a:spcAft>
            </a:pPr>
            <a:r>
              <a:rPr lang="en-US" sz="2600" dirty="0"/>
              <a:t>Provide immediate feedback on deployments, identifying issues before they become incidents.</a:t>
            </a:r>
          </a:p>
        </p:txBody>
      </p:sp>
      <p:sp>
        <p:nvSpPr>
          <p:cNvPr id="5" name="Text Placeholder 4">
            <a:extLst>
              <a:ext uri="{FF2B5EF4-FFF2-40B4-BE49-F238E27FC236}">
                <a16:creationId xmlns:a16="http://schemas.microsoft.com/office/drawing/2014/main" id="{85F6FFC7-8BE2-A908-0641-8ACB50CC756D}"/>
              </a:ext>
            </a:extLst>
          </p:cNvPr>
          <p:cNvSpPr>
            <a:spLocks noGrp="1"/>
          </p:cNvSpPr>
          <p:nvPr>
            <p:ph type="body" sz="quarter" idx="18"/>
          </p:nvPr>
        </p:nvSpPr>
        <p:spPr>
          <a:xfrm>
            <a:off x="12649199" y="3832861"/>
            <a:ext cx="5518400" cy="2497298"/>
          </a:xfrm>
        </p:spPr>
        <p:txBody>
          <a:bodyPr/>
          <a:lstStyle/>
          <a:p>
            <a:pPr>
              <a:spcAft>
                <a:spcPts val="800"/>
              </a:spcAft>
            </a:pPr>
            <a:r>
              <a:rPr lang="en-US" dirty="0">
                <a:latin typeface="IBM Plex Sans Medium" panose="020B0503050203000203" pitchFamily="34" charset="0"/>
              </a:rPr>
              <a:t>IT resource optimization</a:t>
            </a:r>
            <a:endParaRPr lang="en-US" sz="2600" dirty="0"/>
          </a:p>
          <a:p>
            <a:pPr>
              <a:spcAft>
                <a:spcPts val="800"/>
              </a:spcAft>
            </a:pPr>
            <a:r>
              <a:rPr lang="en-US" sz="2600" dirty="0"/>
              <a:t>Make optimization decisions, matching application performance demand to infrastructure supply.</a:t>
            </a:r>
          </a:p>
        </p:txBody>
      </p:sp>
      <p:cxnSp>
        <p:nvCxnSpPr>
          <p:cNvPr id="12" name="Straight Connector 11">
            <a:extLst>
              <a:ext uri="{FF2B5EF4-FFF2-40B4-BE49-F238E27FC236}">
                <a16:creationId xmlns:a16="http://schemas.microsoft.com/office/drawing/2014/main" id="{7C7047D2-6E81-B507-EF57-648E688410D8}"/>
              </a:ext>
            </a:extLst>
          </p:cNvPr>
          <p:cNvCxnSpPr>
            <a:cxnSpLocks/>
          </p:cNvCxnSpPr>
          <p:nvPr/>
        </p:nvCxnSpPr>
        <p:spPr bwMode="auto">
          <a:xfrm>
            <a:off x="6096000" y="360426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A1FC618-5F1A-2B5D-EE07-198B43896724}"/>
              </a:ext>
            </a:extLst>
          </p:cNvPr>
          <p:cNvCxnSpPr>
            <a:cxnSpLocks/>
          </p:cNvCxnSpPr>
          <p:nvPr/>
        </p:nvCxnSpPr>
        <p:spPr bwMode="auto">
          <a:xfrm>
            <a:off x="6096000" y="569913"/>
            <a:ext cx="0" cy="1235691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2E1F10B-84A4-D1CF-97C8-33416C0D7F38}"/>
              </a:ext>
            </a:extLst>
          </p:cNvPr>
          <p:cNvCxnSpPr>
            <a:cxnSpLocks/>
          </p:cNvCxnSpPr>
          <p:nvPr/>
        </p:nvCxnSpPr>
        <p:spPr bwMode="auto">
          <a:xfrm>
            <a:off x="18288000" y="569913"/>
            <a:ext cx="0" cy="1235691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83660264-F372-0C70-A868-BBE1B9120123}"/>
              </a:ext>
            </a:extLst>
          </p:cNvPr>
          <p:cNvCxnSpPr>
            <a:cxnSpLocks/>
          </p:cNvCxnSpPr>
          <p:nvPr/>
        </p:nvCxnSpPr>
        <p:spPr bwMode="auto">
          <a:xfrm>
            <a:off x="12188952" y="566928"/>
            <a:ext cx="4635" cy="123599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2" name="Text Placeholder 6">
            <a:extLst>
              <a:ext uri="{FF2B5EF4-FFF2-40B4-BE49-F238E27FC236}">
                <a16:creationId xmlns:a16="http://schemas.microsoft.com/office/drawing/2014/main" id="{531C46D6-7CFF-61BC-18BA-F54ADB7144BE}"/>
              </a:ext>
            </a:extLst>
          </p:cNvPr>
          <p:cNvSpPr txBox="1">
            <a:spLocks/>
          </p:cNvSpPr>
          <p:nvPr/>
        </p:nvSpPr>
        <p:spPr>
          <a:xfrm>
            <a:off x="6537835" y="2562660"/>
            <a:ext cx="4953000" cy="11231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l" defTabSz="2438400">
              <a:spcBef>
                <a:spcPts val="2900"/>
              </a:spcBef>
              <a:spcAft>
                <a:spcPts val="800"/>
              </a:spcAft>
              <a:buSzPct val="100000"/>
            </a:pPr>
            <a:r>
              <a:rPr lang="en-US" sz="2600" kern="0" dirty="0">
                <a:solidFill>
                  <a:schemeClr val="accent1"/>
                </a:solidFill>
                <a:latin typeface="+mn-lt"/>
                <a:ea typeface="+mj-ea"/>
                <a:cs typeface="+mj-cs"/>
                <a:sym typeface="IBM Plex Sans Light"/>
              </a:rPr>
              <a:t>Automate customer service answers with 95% accuracy</a:t>
            </a:r>
          </a:p>
        </p:txBody>
      </p:sp>
      <p:sp>
        <p:nvSpPr>
          <p:cNvPr id="23" name="Text Placeholder 6">
            <a:extLst>
              <a:ext uri="{FF2B5EF4-FFF2-40B4-BE49-F238E27FC236}">
                <a16:creationId xmlns:a16="http://schemas.microsoft.com/office/drawing/2014/main" id="{947D2E15-1BC2-A468-3161-C34E9E8CE58E}"/>
              </a:ext>
            </a:extLst>
          </p:cNvPr>
          <p:cNvSpPr txBox="1">
            <a:spLocks/>
          </p:cNvSpPr>
          <p:nvPr/>
        </p:nvSpPr>
        <p:spPr>
          <a:xfrm>
            <a:off x="12641454" y="2562660"/>
            <a:ext cx="4953000" cy="11231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l" defTabSz="2438400">
              <a:spcBef>
                <a:spcPts val="2900"/>
              </a:spcBef>
              <a:spcAft>
                <a:spcPts val="800"/>
              </a:spcAft>
              <a:buSzPct val="100000"/>
            </a:pPr>
            <a:r>
              <a:rPr lang="en-US" sz="2600" kern="0" dirty="0">
                <a:solidFill>
                  <a:schemeClr val="accent1"/>
                </a:solidFill>
                <a:latin typeface="+mn-lt"/>
                <a:ea typeface="+mj-ea"/>
                <a:cs typeface="+mj-cs"/>
                <a:sym typeface="IBM Plex Sans Light"/>
              </a:rPr>
              <a:t>Reduce 90% of work involving text data reading and analysis</a:t>
            </a:r>
          </a:p>
        </p:txBody>
      </p:sp>
      <p:sp>
        <p:nvSpPr>
          <p:cNvPr id="24" name="Text Placeholder 6">
            <a:extLst>
              <a:ext uri="{FF2B5EF4-FFF2-40B4-BE49-F238E27FC236}">
                <a16:creationId xmlns:a16="http://schemas.microsoft.com/office/drawing/2014/main" id="{E30D957C-7D8C-8FFF-C504-6AABDF6C8A26}"/>
              </a:ext>
            </a:extLst>
          </p:cNvPr>
          <p:cNvSpPr txBox="1">
            <a:spLocks/>
          </p:cNvSpPr>
          <p:nvPr/>
        </p:nvSpPr>
        <p:spPr>
          <a:xfrm>
            <a:off x="18745197" y="2562660"/>
            <a:ext cx="5194053" cy="11231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8400">
              <a:spcBef>
                <a:spcPts val="2900"/>
              </a:spcBef>
              <a:spcAft>
                <a:spcPts val="800"/>
              </a:spcAft>
              <a:buSzPct val="100000"/>
            </a:pPr>
            <a:r>
              <a:rPr lang="en-US" sz="2600" kern="0" dirty="0">
                <a:solidFill>
                  <a:schemeClr val="accent1"/>
                </a:solidFill>
                <a:latin typeface="+mn-lt"/>
              </a:rPr>
              <a:t>Reduce time to complete employee mobility processes by 50%</a:t>
            </a:r>
          </a:p>
        </p:txBody>
      </p:sp>
      <p:sp>
        <p:nvSpPr>
          <p:cNvPr id="25" name="Text Placeholder 4">
            <a:extLst>
              <a:ext uri="{FF2B5EF4-FFF2-40B4-BE49-F238E27FC236}">
                <a16:creationId xmlns:a16="http://schemas.microsoft.com/office/drawing/2014/main" id="{6468EE57-EBFC-064E-D936-92FCB87033BC}"/>
              </a:ext>
            </a:extLst>
          </p:cNvPr>
          <p:cNvSpPr txBox="1">
            <a:spLocks/>
          </p:cNvSpPr>
          <p:nvPr/>
        </p:nvSpPr>
        <p:spPr>
          <a:xfrm>
            <a:off x="18745198" y="3832860"/>
            <a:ext cx="5283323" cy="24972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Aft>
                <a:spcPts val="800"/>
              </a:spcAft>
            </a:pPr>
            <a:r>
              <a:rPr lang="en-US" kern="0" dirty="0">
                <a:latin typeface="IBM Plex Sans Medium" panose="020B0503050203000203" pitchFamily="34" charset="0"/>
              </a:rPr>
              <a:t>AIOps</a:t>
            </a:r>
            <a:endParaRPr lang="en-US" sz="2600" kern="0" dirty="0"/>
          </a:p>
          <a:p>
            <a:pPr>
              <a:spcAft>
                <a:spcPts val="800"/>
              </a:spcAft>
            </a:pPr>
            <a:r>
              <a:rPr lang="en-US" sz="2600" kern="0" dirty="0"/>
              <a:t>Assure continuous, cost-effective performance and secure connectivity across applications.</a:t>
            </a:r>
          </a:p>
        </p:txBody>
      </p:sp>
      <p:cxnSp>
        <p:nvCxnSpPr>
          <p:cNvPr id="27" name="Straight Connector 26">
            <a:extLst>
              <a:ext uri="{FF2B5EF4-FFF2-40B4-BE49-F238E27FC236}">
                <a16:creationId xmlns:a16="http://schemas.microsoft.com/office/drawing/2014/main" id="{DFF03D9E-4449-5679-180E-BA5BDFD4A4F3}"/>
              </a:ext>
            </a:extLst>
          </p:cNvPr>
          <p:cNvCxnSpPr>
            <a:cxnSpLocks/>
          </p:cNvCxnSpPr>
          <p:nvPr/>
        </p:nvCxnSpPr>
        <p:spPr bwMode="auto">
          <a:xfrm>
            <a:off x="6089649" y="6817838"/>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8" name="Text Placeholder 6">
            <a:extLst>
              <a:ext uri="{FF2B5EF4-FFF2-40B4-BE49-F238E27FC236}">
                <a16:creationId xmlns:a16="http://schemas.microsoft.com/office/drawing/2014/main" id="{2827FD3D-D74A-F390-D8A3-AED880F02149}"/>
              </a:ext>
            </a:extLst>
          </p:cNvPr>
          <p:cNvSpPr txBox="1">
            <a:spLocks/>
          </p:cNvSpPr>
          <p:nvPr/>
        </p:nvSpPr>
        <p:spPr>
          <a:xfrm>
            <a:off x="6531484" y="5753378"/>
            <a:ext cx="4490984" cy="11231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l" defTabSz="2438400">
              <a:spcBef>
                <a:spcPts val="2900"/>
              </a:spcBef>
              <a:spcAft>
                <a:spcPts val="800"/>
              </a:spcAft>
              <a:buSzPct val="100000"/>
            </a:pPr>
            <a:r>
              <a:rPr lang="en-US" sz="2600" kern="0" dirty="0">
                <a:solidFill>
                  <a:schemeClr val="accent1"/>
                </a:solidFill>
                <a:latin typeface="+mn-lt"/>
                <a:ea typeface="+mj-ea"/>
                <a:cs typeface="+mj-cs"/>
                <a:sym typeface="IBM Plex Sans Light"/>
              </a:rPr>
              <a:t>Reduce mean </a:t>
            </a:r>
            <a:r>
              <a:rPr lang="en-US" sz="2600" kern="0" dirty="0">
                <a:solidFill>
                  <a:schemeClr val="accent1"/>
                </a:solidFill>
                <a:latin typeface="+mn-lt"/>
              </a:rPr>
              <a:t>t</a:t>
            </a:r>
            <a:r>
              <a:rPr lang="en-US" sz="2600" kern="0" dirty="0">
                <a:solidFill>
                  <a:schemeClr val="accent1"/>
                </a:solidFill>
                <a:latin typeface="+mn-lt"/>
                <a:ea typeface="+mj-ea"/>
                <a:cs typeface="+mj-cs"/>
                <a:sym typeface="IBM Plex Sans Light"/>
              </a:rPr>
              <a:t>ime </a:t>
            </a:r>
            <a:r>
              <a:rPr lang="en-US" sz="2600" kern="0" dirty="0">
                <a:solidFill>
                  <a:schemeClr val="accent1"/>
                </a:solidFill>
                <a:latin typeface="+mn-lt"/>
              </a:rPr>
              <a:t>t</a:t>
            </a:r>
            <a:r>
              <a:rPr lang="en-US" sz="2600" kern="0" dirty="0">
                <a:solidFill>
                  <a:schemeClr val="accent1"/>
                </a:solidFill>
                <a:latin typeface="+mn-lt"/>
                <a:ea typeface="+mj-ea"/>
                <a:cs typeface="+mj-cs"/>
                <a:sym typeface="IBM Plex Sans Light"/>
              </a:rPr>
              <a:t>o repair (MTTR) by over 50%</a:t>
            </a:r>
          </a:p>
        </p:txBody>
      </p:sp>
      <p:sp>
        <p:nvSpPr>
          <p:cNvPr id="29" name="Text Placeholder 6">
            <a:extLst>
              <a:ext uri="{FF2B5EF4-FFF2-40B4-BE49-F238E27FC236}">
                <a16:creationId xmlns:a16="http://schemas.microsoft.com/office/drawing/2014/main" id="{D287BF27-2B2C-CEBC-BD55-2B4818C757B9}"/>
              </a:ext>
            </a:extLst>
          </p:cNvPr>
          <p:cNvSpPr txBox="1">
            <a:spLocks/>
          </p:cNvSpPr>
          <p:nvPr/>
        </p:nvSpPr>
        <p:spPr>
          <a:xfrm>
            <a:off x="12635104" y="5753378"/>
            <a:ext cx="3924494" cy="11231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l" defTabSz="2438400">
              <a:spcBef>
                <a:spcPts val="2900"/>
              </a:spcBef>
              <a:spcAft>
                <a:spcPts val="800"/>
              </a:spcAft>
              <a:buSzPct val="100000"/>
            </a:pPr>
            <a:r>
              <a:rPr lang="en-US" sz="2600" kern="0" dirty="0">
                <a:solidFill>
                  <a:schemeClr val="accent1"/>
                </a:solidFill>
                <a:latin typeface="+mn-lt"/>
                <a:ea typeface="+mj-ea"/>
                <a:cs typeface="+mj-cs"/>
                <a:sym typeface="IBM Plex Sans Light"/>
              </a:rPr>
              <a:t>Reduce infrastructure spend by 33%</a:t>
            </a:r>
          </a:p>
        </p:txBody>
      </p:sp>
      <p:sp>
        <p:nvSpPr>
          <p:cNvPr id="30" name="Text Placeholder 6">
            <a:extLst>
              <a:ext uri="{FF2B5EF4-FFF2-40B4-BE49-F238E27FC236}">
                <a16:creationId xmlns:a16="http://schemas.microsoft.com/office/drawing/2014/main" id="{8064D36A-0C73-CD8B-D4CB-F9F06EBC7BAB}"/>
              </a:ext>
            </a:extLst>
          </p:cNvPr>
          <p:cNvSpPr txBox="1">
            <a:spLocks/>
          </p:cNvSpPr>
          <p:nvPr/>
        </p:nvSpPr>
        <p:spPr>
          <a:xfrm>
            <a:off x="18745198" y="5753378"/>
            <a:ext cx="4832351" cy="11231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8400">
              <a:spcBef>
                <a:spcPts val="2900"/>
              </a:spcBef>
              <a:spcAft>
                <a:spcPts val="800"/>
              </a:spcAft>
              <a:buSzPct val="100000"/>
            </a:pPr>
            <a:r>
              <a:rPr lang="en-US" sz="2600" kern="0" dirty="0">
                <a:solidFill>
                  <a:schemeClr val="accent1"/>
                </a:solidFill>
                <a:latin typeface="+mn-lt"/>
              </a:rPr>
              <a:t>Reduce application </a:t>
            </a:r>
            <a:br>
              <a:rPr lang="en-US" sz="2600" kern="0" dirty="0">
                <a:solidFill>
                  <a:schemeClr val="accent1"/>
                </a:solidFill>
                <a:latin typeface="+mn-lt"/>
              </a:rPr>
            </a:br>
            <a:r>
              <a:rPr lang="en-US" sz="2600" kern="0" dirty="0">
                <a:solidFill>
                  <a:schemeClr val="accent1"/>
                </a:solidFill>
                <a:latin typeface="+mn-lt"/>
              </a:rPr>
              <a:t>support tickets by 70%</a:t>
            </a:r>
          </a:p>
        </p:txBody>
      </p:sp>
      <p:sp>
        <p:nvSpPr>
          <p:cNvPr id="35" name="Text Placeholder 7">
            <a:extLst>
              <a:ext uri="{FF2B5EF4-FFF2-40B4-BE49-F238E27FC236}">
                <a16:creationId xmlns:a16="http://schemas.microsoft.com/office/drawing/2014/main" id="{B9671D66-917D-9155-E756-104BEA38329E}"/>
              </a:ext>
            </a:extLst>
          </p:cNvPr>
          <p:cNvSpPr txBox="1">
            <a:spLocks/>
          </p:cNvSpPr>
          <p:nvPr/>
        </p:nvSpPr>
        <p:spPr>
          <a:xfrm>
            <a:off x="6575042" y="7099485"/>
            <a:ext cx="4842769" cy="24384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l" defTabSz="2438400">
              <a:spcBef>
                <a:spcPts val="2900"/>
              </a:spcBef>
              <a:spcAft>
                <a:spcPts val="800"/>
              </a:spcAft>
              <a:buSzPct val="100000"/>
            </a:pPr>
            <a:r>
              <a:rPr lang="en-US" kern="0" dirty="0">
                <a:latin typeface="IBM Plex Sans Medium" panose="020B0503050203000203" pitchFamily="34" charset="0"/>
              </a:rPr>
              <a:t>Software development</a:t>
            </a:r>
            <a:endParaRPr lang="en-US" sz="2600" kern="0" dirty="0"/>
          </a:p>
          <a:p>
            <a:pPr>
              <a:spcAft>
                <a:spcPts val="800"/>
              </a:spcAft>
            </a:pPr>
            <a:r>
              <a:rPr lang="en-US" sz="2600" kern="0" dirty="0"/>
              <a:t>Generate code through a natural language interface, tuning code generation response in real time.</a:t>
            </a:r>
          </a:p>
        </p:txBody>
      </p:sp>
      <p:sp>
        <p:nvSpPr>
          <p:cNvPr id="36" name="Text Placeholder 4">
            <a:extLst>
              <a:ext uri="{FF2B5EF4-FFF2-40B4-BE49-F238E27FC236}">
                <a16:creationId xmlns:a16="http://schemas.microsoft.com/office/drawing/2014/main" id="{7749C6AB-84E8-8BE3-773C-CEF7D40C5E08}"/>
              </a:ext>
            </a:extLst>
          </p:cNvPr>
          <p:cNvSpPr txBox="1">
            <a:spLocks/>
          </p:cNvSpPr>
          <p:nvPr/>
        </p:nvSpPr>
        <p:spPr>
          <a:xfrm>
            <a:off x="12669391" y="7099486"/>
            <a:ext cx="5314616" cy="2438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Aft>
                <a:spcPts val="800"/>
              </a:spcAft>
            </a:pPr>
            <a:r>
              <a:rPr lang="en-US" kern="0" dirty="0">
                <a:latin typeface="IBM Plex Sans Medium" panose="020B0503050203000203" pitchFamily="34" charset="0"/>
              </a:rPr>
              <a:t>Threat management</a:t>
            </a:r>
            <a:endParaRPr lang="en-US" sz="2600" kern="0" dirty="0"/>
          </a:p>
          <a:p>
            <a:pPr>
              <a:spcAft>
                <a:spcPts val="800"/>
              </a:spcAft>
            </a:pPr>
            <a:r>
              <a:rPr lang="en-US" sz="2600" kern="0" dirty="0"/>
              <a:t>Reduce incident response times</a:t>
            </a:r>
            <a:br>
              <a:rPr lang="en-US" sz="2600" kern="0" dirty="0"/>
            </a:br>
            <a:r>
              <a:rPr lang="en-US" sz="2600" kern="0" dirty="0"/>
              <a:t>from hours to minutes or seconds, closing the gap with attackers. </a:t>
            </a:r>
          </a:p>
        </p:txBody>
      </p:sp>
      <p:sp>
        <p:nvSpPr>
          <p:cNvPr id="37" name="Text Placeholder 4">
            <a:extLst>
              <a:ext uri="{FF2B5EF4-FFF2-40B4-BE49-F238E27FC236}">
                <a16:creationId xmlns:a16="http://schemas.microsoft.com/office/drawing/2014/main" id="{BFEA674C-4940-06E7-2314-28E4E20B9F6D}"/>
              </a:ext>
            </a:extLst>
          </p:cNvPr>
          <p:cNvSpPr txBox="1">
            <a:spLocks/>
          </p:cNvSpPr>
          <p:nvPr/>
        </p:nvSpPr>
        <p:spPr>
          <a:xfrm>
            <a:off x="18765390" y="7099486"/>
            <a:ext cx="5516813" cy="2438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Aft>
                <a:spcPts val="800"/>
              </a:spcAft>
            </a:pPr>
            <a:r>
              <a:rPr lang="en-US" kern="0" dirty="0">
                <a:latin typeface="IBM Plex Sans Medium" panose="020B0503050203000203" pitchFamily="34" charset="0"/>
              </a:rPr>
              <a:t>Asset management</a:t>
            </a:r>
            <a:endParaRPr lang="en-US" sz="2600" kern="0" dirty="0"/>
          </a:p>
          <a:p>
            <a:pPr>
              <a:spcAft>
                <a:spcPts val="800"/>
              </a:spcAft>
            </a:pPr>
            <a:r>
              <a:rPr lang="en-US" sz="2600" kern="0" dirty="0"/>
              <a:t>Optimize critical asset performance and operations while delivering sustainable outcomes.</a:t>
            </a:r>
          </a:p>
        </p:txBody>
      </p:sp>
      <p:sp>
        <p:nvSpPr>
          <p:cNvPr id="38" name="Text Placeholder 6">
            <a:extLst>
              <a:ext uri="{FF2B5EF4-FFF2-40B4-BE49-F238E27FC236}">
                <a16:creationId xmlns:a16="http://schemas.microsoft.com/office/drawing/2014/main" id="{AF31D281-A1B3-D237-3232-BF94360F3731}"/>
              </a:ext>
            </a:extLst>
          </p:cNvPr>
          <p:cNvSpPr txBox="1">
            <a:spLocks/>
          </p:cNvSpPr>
          <p:nvPr/>
        </p:nvSpPr>
        <p:spPr>
          <a:xfrm>
            <a:off x="6551676" y="9088583"/>
            <a:ext cx="4953000" cy="11231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8400">
              <a:spcBef>
                <a:spcPts val="2900"/>
              </a:spcBef>
              <a:spcAft>
                <a:spcPts val="800"/>
              </a:spcAft>
              <a:buSzPct val="100000"/>
            </a:pPr>
            <a:r>
              <a:rPr lang="en-US" sz="2600" kern="0" dirty="0">
                <a:solidFill>
                  <a:schemeClr val="accent1"/>
                </a:solidFill>
                <a:latin typeface="+mn-lt"/>
              </a:rPr>
              <a:t>Deliver faster </a:t>
            </a:r>
            <a:br>
              <a:rPr lang="en-US" sz="2600" kern="0" dirty="0">
                <a:solidFill>
                  <a:schemeClr val="accent1"/>
                </a:solidFill>
                <a:latin typeface="+mn-lt"/>
              </a:rPr>
            </a:br>
            <a:r>
              <a:rPr lang="en-US" sz="2600" kern="0" dirty="0">
                <a:solidFill>
                  <a:schemeClr val="accent1"/>
                </a:solidFill>
                <a:latin typeface="+mn-lt"/>
              </a:rPr>
              <a:t>development output</a:t>
            </a:r>
          </a:p>
        </p:txBody>
      </p:sp>
      <p:sp>
        <p:nvSpPr>
          <p:cNvPr id="39" name="Text Placeholder 6">
            <a:extLst>
              <a:ext uri="{FF2B5EF4-FFF2-40B4-BE49-F238E27FC236}">
                <a16:creationId xmlns:a16="http://schemas.microsoft.com/office/drawing/2014/main" id="{8037CD16-CDAF-437F-7242-9898C5270574}"/>
              </a:ext>
            </a:extLst>
          </p:cNvPr>
          <p:cNvSpPr txBox="1">
            <a:spLocks/>
          </p:cNvSpPr>
          <p:nvPr/>
        </p:nvSpPr>
        <p:spPr>
          <a:xfrm>
            <a:off x="12655295" y="9088583"/>
            <a:ext cx="4761355" cy="11231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900"/>
              </a:spcBef>
              <a:spcAft>
                <a:spcPts val="800"/>
              </a:spcAft>
              <a:buSzPct val="100000"/>
            </a:pPr>
            <a:r>
              <a:rPr lang="en-US" sz="2600" kern="0" dirty="0">
                <a:solidFill>
                  <a:schemeClr val="accent1"/>
                </a:solidFill>
                <a:latin typeface="+mn-lt"/>
                <a:ea typeface="+mj-ea"/>
                <a:cs typeface="+mj-cs"/>
                <a:sym typeface="IBM Plex Sans Light"/>
              </a:rPr>
              <a:t>Contain potential </a:t>
            </a:r>
            <a:br>
              <a:rPr lang="en-US" sz="2600" kern="0" dirty="0">
                <a:solidFill>
                  <a:schemeClr val="accent1"/>
                </a:solidFill>
                <a:latin typeface="+mn-lt"/>
                <a:ea typeface="+mj-ea"/>
                <a:cs typeface="+mj-cs"/>
                <a:sym typeface="IBM Plex Sans Light"/>
              </a:rPr>
            </a:br>
            <a:r>
              <a:rPr lang="en-US" sz="2600" kern="0" dirty="0">
                <a:solidFill>
                  <a:schemeClr val="accent1"/>
                </a:solidFill>
                <a:latin typeface="+mn-lt"/>
                <a:ea typeface="+mj-ea"/>
                <a:cs typeface="+mj-cs"/>
                <a:sym typeface="IBM Plex Sans Light"/>
              </a:rPr>
              <a:t>threats 8x faster</a:t>
            </a:r>
          </a:p>
        </p:txBody>
      </p:sp>
      <p:sp>
        <p:nvSpPr>
          <p:cNvPr id="40" name="Text Placeholder 6">
            <a:extLst>
              <a:ext uri="{FF2B5EF4-FFF2-40B4-BE49-F238E27FC236}">
                <a16:creationId xmlns:a16="http://schemas.microsoft.com/office/drawing/2014/main" id="{3DD6C1C3-E8A9-415B-4A6B-C3682F9B5C39}"/>
              </a:ext>
            </a:extLst>
          </p:cNvPr>
          <p:cNvSpPr txBox="1">
            <a:spLocks/>
          </p:cNvSpPr>
          <p:nvPr/>
        </p:nvSpPr>
        <p:spPr>
          <a:xfrm>
            <a:off x="18765390" y="9088583"/>
            <a:ext cx="4832351" cy="11231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900"/>
              </a:spcBef>
              <a:spcAft>
                <a:spcPts val="800"/>
              </a:spcAft>
              <a:buSzPct val="100000"/>
            </a:pPr>
            <a:r>
              <a:rPr lang="en-US" sz="2600" kern="0" dirty="0">
                <a:solidFill>
                  <a:schemeClr val="accent1"/>
                </a:solidFill>
                <a:latin typeface="+mn-lt"/>
                <a:ea typeface="+mj-ea"/>
                <a:cs typeface="+mj-cs"/>
                <a:sym typeface="IBM Plex Sans Light"/>
              </a:rPr>
              <a:t>Reduce unplanned </a:t>
            </a:r>
            <a:br>
              <a:rPr lang="en-US" sz="2600" kern="0" dirty="0">
                <a:solidFill>
                  <a:schemeClr val="accent1"/>
                </a:solidFill>
                <a:latin typeface="+mn-lt"/>
                <a:ea typeface="+mj-ea"/>
                <a:cs typeface="+mj-cs"/>
                <a:sym typeface="IBM Plex Sans Light"/>
              </a:rPr>
            </a:br>
            <a:r>
              <a:rPr lang="en-US" sz="2600" kern="0" dirty="0">
                <a:solidFill>
                  <a:schemeClr val="accent1"/>
                </a:solidFill>
                <a:latin typeface="+mn-lt"/>
                <a:ea typeface="+mj-ea"/>
                <a:cs typeface="+mj-cs"/>
                <a:sym typeface="IBM Plex Sans Light"/>
              </a:rPr>
              <a:t>downtime by 43%</a:t>
            </a:r>
          </a:p>
        </p:txBody>
      </p:sp>
      <p:cxnSp>
        <p:nvCxnSpPr>
          <p:cNvPr id="17" name="Straight Connector 16">
            <a:extLst>
              <a:ext uri="{FF2B5EF4-FFF2-40B4-BE49-F238E27FC236}">
                <a16:creationId xmlns:a16="http://schemas.microsoft.com/office/drawing/2014/main" id="{1B253493-9BD4-FCAA-3337-5086446971ED}"/>
              </a:ext>
            </a:extLst>
          </p:cNvPr>
          <p:cNvCxnSpPr>
            <a:cxnSpLocks/>
          </p:cNvCxnSpPr>
          <p:nvPr/>
        </p:nvCxnSpPr>
        <p:spPr bwMode="auto">
          <a:xfrm>
            <a:off x="6089649" y="10211763"/>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4">
            <a:extLst>
              <a:ext uri="{FF2B5EF4-FFF2-40B4-BE49-F238E27FC236}">
                <a16:creationId xmlns:a16="http://schemas.microsoft.com/office/drawing/2014/main" id="{477CF711-7AFE-00BA-C1BD-A040EE53BF11}"/>
              </a:ext>
            </a:extLst>
          </p:cNvPr>
          <p:cNvSpPr txBox="1">
            <a:spLocks/>
          </p:cNvSpPr>
          <p:nvPr/>
        </p:nvSpPr>
        <p:spPr>
          <a:xfrm>
            <a:off x="12663295" y="10475144"/>
            <a:ext cx="5518400" cy="19434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Aft>
                <a:spcPts val="800"/>
              </a:spcAft>
            </a:pPr>
            <a:r>
              <a:rPr lang="en-US" kern="0" dirty="0">
                <a:latin typeface="IBM Plex Sans Medium" panose="020B0503050203000203" pitchFamily="34" charset="0"/>
              </a:rPr>
              <a:t>Extended planning and analysis </a:t>
            </a:r>
            <a:r>
              <a:rPr lang="en-US" sz="2600" kern="0" dirty="0"/>
              <a:t>Make smarter decisions and spend more time on higher-level analysis with automated workflows and AI to increase operational performance </a:t>
            </a:r>
          </a:p>
        </p:txBody>
      </p:sp>
      <p:sp>
        <p:nvSpPr>
          <p:cNvPr id="19" name="Text Placeholder 6">
            <a:extLst>
              <a:ext uri="{FF2B5EF4-FFF2-40B4-BE49-F238E27FC236}">
                <a16:creationId xmlns:a16="http://schemas.microsoft.com/office/drawing/2014/main" id="{D3FC3D11-B383-AA89-3915-6497FCE9FA05}"/>
              </a:ext>
            </a:extLst>
          </p:cNvPr>
          <p:cNvSpPr txBox="1">
            <a:spLocks/>
          </p:cNvSpPr>
          <p:nvPr/>
        </p:nvSpPr>
        <p:spPr>
          <a:xfrm>
            <a:off x="12649199" y="12801600"/>
            <a:ext cx="5339443" cy="5989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900"/>
              </a:spcBef>
              <a:spcAft>
                <a:spcPts val="800"/>
              </a:spcAft>
              <a:buSzPct val="100000"/>
            </a:pPr>
            <a:r>
              <a:rPr lang="en-US" sz="2600" kern="0" dirty="0">
                <a:solidFill>
                  <a:schemeClr val="accent1"/>
                </a:solidFill>
                <a:latin typeface="+mn-lt"/>
                <a:ea typeface="+mj-ea"/>
                <a:cs typeface="+mj-cs"/>
                <a:sym typeface="IBM Plex Sans Light"/>
              </a:rPr>
              <a:t>Process planning data 80% faster</a:t>
            </a:r>
          </a:p>
        </p:txBody>
      </p:sp>
      <p:sp>
        <p:nvSpPr>
          <p:cNvPr id="31" name="Text Placeholder 4">
            <a:extLst>
              <a:ext uri="{FF2B5EF4-FFF2-40B4-BE49-F238E27FC236}">
                <a16:creationId xmlns:a16="http://schemas.microsoft.com/office/drawing/2014/main" id="{CB92BB5B-B69D-81D1-E757-6152593B33A8}"/>
              </a:ext>
            </a:extLst>
          </p:cNvPr>
          <p:cNvSpPr txBox="1">
            <a:spLocks/>
          </p:cNvSpPr>
          <p:nvPr/>
        </p:nvSpPr>
        <p:spPr>
          <a:xfrm>
            <a:off x="18757708" y="10526046"/>
            <a:ext cx="5518400" cy="16177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Aft>
                <a:spcPts val="800"/>
              </a:spcAft>
            </a:pPr>
            <a:r>
              <a:rPr lang="en-US" kern="0" dirty="0">
                <a:latin typeface="IBM Plex Sans Medium" panose="020B0503050203000203" pitchFamily="34" charset="0"/>
              </a:rPr>
              <a:t>Environmental intelligence</a:t>
            </a:r>
            <a:endParaRPr lang="en-US" sz="2600" kern="0" dirty="0"/>
          </a:p>
          <a:p>
            <a:pPr>
              <a:spcAft>
                <a:spcPts val="800"/>
              </a:spcAft>
            </a:pPr>
            <a:r>
              <a:rPr lang="en-US" sz="2600" kern="0" dirty="0"/>
              <a:t>Provide actionable intelligence to proactively plan and manage impact of severe weather and climate</a:t>
            </a:r>
          </a:p>
        </p:txBody>
      </p:sp>
      <p:sp>
        <p:nvSpPr>
          <p:cNvPr id="32" name="Text Placeholder 6">
            <a:extLst>
              <a:ext uri="{FF2B5EF4-FFF2-40B4-BE49-F238E27FC236}">
                <a16:creationId xmlns:a16="http://schemas.microsoft.com/office/drawing/2014/main" id="{E0C43D5C-29B7-5432-E3ED-CB1BFC4CF9C6}"/>
              </a:ext>
            </a:extLst>
          </p:cNvPr>
          <p:cNvSpPr txBox="1">
            <a:spLocks/>
          </p:cNvSpPr>
          <p:nvPr/>
        </p:nvSpPr>
        <p:spPr>
          <a:xfrm>
            <a:off x="18745198" y="12532924"/>
            <a:ext cx="4202744" cy="5989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900"/>
              </a:spcBef>
              <a:spcAft>
                <a:spcPts val="800"/>
              </a:spcAft>
              <a:buSzPct val="100000"/>
            </a:pPr>
            <a:r>
              <a:rPr lang="en-US" sz="2600" kern="0" dirty="0">
                <a:solidFill>
                  <a:schemeClr val="accent1"/>
                </a:solidFill>
                <a:latin typeface="+mn-lt"/>
                <a:ea typeface="+mj-ea"/>
                <a:cs typeface="+mj-cs"/>
                <a:sym typeface="IBM Plex Sans Light"/>
              </a:rPr>
              <a:t>Increase manufacturing output by 25%</a:t>
            </a:r>
          </a:p>
        </p:txBody>
      </p:sp>
      <p:sp>
        <p:nvSpPr>
          <p:cNvPr id="33" name="Text Placeholder 4">
            <a:extLst>
              <a:ext uri="{FF2B5EF4-FFF2-40B4-BE49-F238E27FC236}">
                <a16:creationId xmlns:a16="http://schemas.microsoft.com/office/drawing/2014/main" id="{148D5957-5AEC-967A-E0E7-57B5E7DFCE76}"/>
              </a:ext>
            </a:extLst>
          </p:cNvPr>
          <p:cNvSpPr txBox="1">
            <a:spLocks/>
          </p:cNvSpPr>
          <p:nvPr/>
        </p:nvSpPr>
        <p:spPr>
          <a:xfrm>
            <a:off x="6591594" y="10540949"/>
            <a:ext cx="5518400" cy="1923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Aft>
                <a:spcPts val="800"/>
              </a:spcAft>
            </a:pPr>
            <a:r>
              <a:rPr lang="en-US" kern="0" dirty="0">
                <a:latin typeface="IBM Plex Sans Medium" panose="020B0503050203000203" pitchFamily="34" charset="0"/>
              </a:rPr>
              <a:t>Regulatory compliance</a:t>
            </a:r>
            <a:endParaRPr lang="en-US" sz="2600" kern="0" dirty="0"/>
          </a:p>
          <a:p>
            <a:pPr>
              <a:spcAft>
                <a:spcPts val="800"/>
              </a:spcAft>
            </a:pPr>
            <a:r>
              <a:rPr lang="en-US" sz="2600" kern="0" dirty="0"/>
              <a:t>Understand regulatory requirements and reduce risks and proactively respond to regulatory changes</a:t>
            </a:r>
          </a:p>
        </p:txBody>
      </p:sp>
      <p:sp>
        <p:nvSpPr>
          <p:cNvPr id="34" name="Text Placeholder 6">
            <a:extLst>
              <a:ext uri="{FF2B5EF4-FFF2-40B4-BE49-F238E27FC236}">
                <a16:creationId xmlns:a16="http://schemas.microsoft.com/office/drawing/2014/main" id="{B26F3F41-4C04-F513-9A9A-21D812042B33}"/>
              </a:ext>
            </a:extLst>
          </p:cNvPr>
          <p:cNvSpPr txBox="1">
            <a:spLocks/>
          </p:cNvSpPr>
          <p:nvPr/>
        </p:nvSpPr>
        <p:spPr>
          <a:xfrm>
            <a:off x="6577498" y="12530047"/>
            <a:ext cx="5339443" cy="5989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900"/>
              </a:spcBef>
              <a:spcAft>
                <a:spcPts val="800"/>
              </a:spcAft>
              <a:buSzPct val="100000"/>
            </a:pPr>
            <a:r>
              <a:rPr lang="en-US" sz="2600" kern="0" dirty="0">
                <a:solidFill>
                  <a:schemeClr val="accent1"/>
                </a:solidFill>
                <a:latin typeface="+mn-lt"/>
                <a:ea typeface="+mj-ea"/>
                <a:cs typeface="+mj-cs"/>
                <a:sym typeface="IBM Plex Sans Light"/>
              </a:rPr>
              <a:t>Reduce time spent responding</a:t>
            </a:r>
            <a:br>
              <a:rPr lang="en-US" sz="2600" kern="0" dirty="0">
                <a:solidFill>
                  <a:schemeClr val="accent1"/>
                </a:solidFill>
                <a:latin typeface="+mn-lt"/>
                <a:ea typeface="+mj-ea"/>
                <a:cs typeface="+mj-cs"/>
                <a:sym typeface="IBM Plex Sans Light"/>
              </a:rPr>
            </a:br>
            <a:r>
              <a:rPr lang="en-US" sz="2600" kern="0" dirty="0">
                <a:solidFill>
                  <a:schemeClr val="accent1"/>
                </a:solidFill>
                <a:latin typeface="+mn-lt"/>
                <a:ea typeface="+mj-ea"/>
                <a:cs typeface="+mj-cs"/>
                <a:sym typeface="IBM Plex Sans Light"/>
              </a:rPr>
              <a:t>to regulatory issues</a:t>
            </a:r>
          </a:p>
        </p:txBody>
      </p:sp>
    </p:spTree>
    <p:extLst>
      <p:ext uri="{BB962C8B-B14F-4D97-AF65-F5344CB8AC3E}">
        <p14:creationId xmlns:p14="http://schemas.microsoft.com/office/powerpoint/2010/main" val="361152660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FA813D6-5ED6-9A38-316B-0E422FE2256A}"/>
              </a:ext>
            </a:extLst>
          </p:cNvPr>
          <p:cNvSpPr>
            <a:spLocks noGrp="1"/>
          </p:cNvSpPr>
          <p:nvPr>
            <p:ph type="body" sz="quarter" idx="16"/>
          </p:nvPr>
        </p:nvSpPr>
        <p:spPr>
          <a:prstGeom prst="rect">
            <a:avLst/>
          </a:prstGeom>
        </p:spPr>
        <p:txBody>
          <a:bodyPr/>
          <a:lstStyle/>
          <a:p>
            <a:r>
              <a:rPr lang="en-US" sz="4400" dirty="0">
                <a:solidFill>
                  <a:schemeClr val="accent1"/>
                </a:solidFill>
              </a:rPr>
              <a:t>Digital labor</a:t>
            </a:r>
          </a:p>
          <a:p>
            <a:endParaRPr lang="en-US" sz="4400" dirty="0"/>
          </a:p>
          <a:p>
            <a:endParaRPr lang="en-US" dirty="0"/>
          </a:p>
        </p:txBody>
      </p:sp>
      <p:sp>
        <p:nvSpPr>
          <p:cNvPr id="5" name="Text Placeholder 4">
            <a:extLst>
              <a:ext uri="{FF2B5EF4-FFF2-40B4-BE49-F238E27FC236}">
                <a16:creationId xmlns:a16="http://schemas.microsoft.com/office/drawing/2014/main" id="{452FD26B-995C-97E5-79CE-C55473DED287}"/>
              </a:ext>
            </a:extLst>
          </p:cNvPr>
          <p:cNvSpPr>
            <a:spLocks noGrp="1"/>
          </p:cNvSpPr>
          <p:nvPr>
            <p:ph type="body" sz="quarter" idx="17"/>
          </p:nvPr>
        </p:nvSpPr>
        <p:spPr>
          <a:prstGeom prst="rect">
            <a:avLst/>
          </a:prstGeom>
        </p:spPr>
        <p:txBody>
          <a:bodyPr/>
          <a:lstStyle/>
          <a:p>
            <a:r>
              <a:rPr lang="en-US" sz="4400" dirty="0">
                <a:solidFill>
                  <a:schemeClr val="accent1"/>
                </a:solidFill>
              </a:rPr>
              <a:t>IT Automation</a:t>
            </a:r>
          </a:p>
          <a:p>
            <a:endParaRPr lang="en-US" dirty="0"/>
          </a:p>
          <a:p>
            <a:endParaRPr lang="en-US" dirty="0"/>
          </a:p>
        </p:txBody>
      </p:sp>
      <p:sp>
        <p:nvSpPr>
          <p:cNvPr id="6" name="Text Placeholder 5">
            <a:extLst>
              <a:ext uri="{FF2B5EF4-FFF2-40B4-BE49-F238E27FC236}">
                <a16:creationId xmlns:a16="http://schemas.microsoft.com/office/drawing/2014/main" id="{1855F095-493C-B2AA-49B7-76B27ED1B018}"/>
              </a:ext>
            </a:extLst>
          </p:cNvPr>
          <p:cNvSpPr>
            <a:spLocks noGrp="1"/>
          </p:cNvSpPr>
          <p:nvPr>
            <p:ph type="body" sz="quarter" idx="18"/>
          </p:nvPr>
        </p:nvSpPr>
        <p:spPr>
          <a:prstGeom prst="rect">
            <a:avLst/>
          </a:prstGeom>
        </p:spPr>
        <p:txBody>
          <a:bodyPr/>
          <a:lstStyle/>
          <a:p>
            <a:r>
              <a:rPr lang="en-US" sz="4400" dirty="0">
                <a:solidFill>
                  <a:schemeClr val="accent1"/>
                </a:solidFill>
              </a:rPr>
              <a:t>Sustainability</a:t>
            </a:r>
          </a:p>
          <a:p>
            <a:endParaRPr lang="en-US" dirty="0"/>
          </a:p>
          <a:p>
            <a:endParaRPr lang="en-US" dirty="0"/>
          </a:p>
        </p:txBody>
      </p:sp>
      <p:sp>
        <p:nvSpPr>
          <p:cNvPr id="7" name="Text Placeholder 6">
            <a:extLst>
              <a:ext uri="{FF2B5EF4-FFF2-40B4-BE49-F238E27FC236}">
                <a16:creationId xmlns:a16="http://schemas.microsoft.com/office/drawing/2014/main" id="{736453F0-0A6C-C895-C568-77196B99C5E1}"/>
              </a:ext>
            </a:extLst>
          </p:cNvPr>
          <p:cNvSpPr>
            <a:spLocks noGrp="1"/>
          </p:cNvSpPr>
          <p:nvPr>
            <p:ph type="body" sz="quarter" idx="19"/>
          </p:nvPr>
        </p:nvSpPr>
        <p:spPr>
          <a:prstGeom prst="rect">
            <a:avLst/>
          </a:prstGeom>
        </p:spPr>
        <p:txBody>
          <a:bodyPr/>
          <a:lstStyle/>
          <a:p>
            <a:r>
              <a:rPr lang="en-US" sz="4400" kern="0" dirty="0">
                <a:solidFill>
                  <a:schemeClr val="accent1"/>
                </a:solidFill>
              </a:rPr>
              <a:t>Application Modernization</a:t>
            </a:r>
            <a:endParaRPr lang="en-US" sz="4400" dirty="0">
              <a:solidFill>
                <a:schemeClr val="accent1"/>
              </a:solidFill>
            </a:endParaRPr>
          </a:p>
          <a:p>
            <a:endParaRPr lang="en-US" dirty="0"/>
          </a:p>
          <a:p>
            <a:endParaRPr lang="en-US" dirty="0"/>
          </a:p>
        </p:txBody>
      </p:sp>
      <p:sp>
        <p:nvSpPr>
          <p:cNvPr id="21" name="Text Placeholder 20">
            <a:extLst>
              <a:ext uri="{FF2B5EF4-FFF2-40B4-BE49-F238E27FC236}">
                <a16:creationId xmlns:a16="http://schemas.microsoft.com/office/drawing/2014/main" id="{CADB83EA-7A8C-8574-9866-91DF4782BD0A}"/>
              </a:ext>
            </a:extLst>
          </p:cNvPr>
          <p:cNvSpPr>
            <a:spLocks noGrp="1"/>
          </p:cNvSpPr>
          <p:nvPr>
            <p:ph type="body" sz="quarter" idx="21"/>
          </p:nvPr>
        </p:nvSpPr>
        <p:spPr>
          <a:xfrm>
            <a:off x="576073" y="576071"/>
            <a:ext cx="5367527" cy="2066673"/>
          </a:xfrm>
        </p:spPr>
        <p:txBody>
          <a:bodyPr/>
          <a:lstStyle/>
          <a:p>
            <a:r>
              <a:rPr lang="en-US" sz="4400" dirty="0">
                <a:effectLst/>
                <a:latin typeface="+mn-lt"/>
                <a:ea typeface="IBM Plex Sans SemiBold" panose="020B0703050203000203" pitchFamily="34" charset="0"/>
                <a:cs typeface="IBM Plex Sans SemiBold" panose="020B0703050203000203" pitchFamily="34" charset="0"/>
              </a:rPr>
              <a:t>Opportunities to put AI into action now</a:t>
            </a:r>
            <a:endParaRPr lang="en-US" sz="4400" kern="0" dirty="0"/>
          </a:p>
        </p:txBody>
      </p:sp>
      <p:cxnSp>
        <p:nvCxnSpPr>
          <p:cNvPr id="10" name="Straight Connector 9">
            <a:extLst>
              <a:ext uri="{FF2B5EF4-FFF2-40B4-BE49-F238E27FC236}">
                <a16:creationId xmlns:a16="http://schemas.microsoft.com/office/drawing/2014/main" id="{1726E15D-8A4D-A0F0-7BE7-24B3C22A916F}"/>
              </a:ext>
            </a:extLst>
          </p:cNvPr>
          <p:cNvCxnSpPr>
            <a:cxnSpLocks/>
          </p:cNvCxnSpPr>
          <p:nvPr/>
        </p:nvCxnSpPr>
        <p:spPr bwMode="auto">
          <a:xfrm>
            <a:off x="6423660" y="6096000"/>
            <a:ext cx="1739036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CB780BAF-D571-686E-6AF1-9E6403F74212}"/>
              </a:ext>
            </a:extLst>
          </p:cNvPr>
          <p:cNvCxnSpPr/>
          <p:nvPr/>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64F68DF2-0445-D221-52E0-2D45AC03BB2A}"/>
              </a:ext>
            </a:extLst>
          </p:cNvPr>
          <p:cNvCxnSpPr/>
          <p:nvPr/>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72D524CC-35F7-FE13-8C71-298FB90036F7}"/>
              </a:ext>
            </a:extLst>
          </p:cNvPr>
          <p:cNvPicPr>
            <a:picLocks noChangeAspect="1"/>
          </p:cNvPicPr>
          <p:nvPr/>
        </p:nvPicPr>
        <p:blipFill>
          <a:blip r:embed="rId3"/>
          <a:srcRect/>
          <a:stretch/>
        </p:blipFill>
        <p:spPr>
          <a:xfrm>
            <a:off x="12618720" y="8353426"/>
            <a:ext cx="2019299" cy="2019299"/>
          </a:xfrm>
          <a:prstGeom prst="rect">
            <a:avLst/>
          </a:prstGeom>
        </p:spPr>
      </p:pic>
      <p:pic>
        <p:nvPicPr>
          <p:cNvPr id="8" name="Picture 7">
            <a:extLst>
              <a:ext uri="{FF2B5EF4-FFF2-40B4-BE49-F238E27FC236}">
                <a16:creationId xmlns:a16="http://schemas.microsoft.com/office/drawing/2014/main" id="{6364DADF-95C9-AFC4-34BC-2421765FD6B2}"/>
              </a:ext>
            </a:extLst>
          </p:cNvPr>
          <p:cNvPicPr>
            <a:picLocks noChangeAspect="1"/>
          </p:cNvPicPr>
          <p:nvPr/>
        </p:nvPicPr>
        <p:blipFill>
          <a:blip r:embed="rId4"/>
          <a:srcRect/>
          <a:stretch/>
        </p:blipFill>
        <p:spPr>
          <a:xfrm>
            <a:off x="6661569" y="8320063"/>
            <a:ext cx="2052662" cy="2052662"/>
          </a:xfrm>
          <a:prstGeom prst="rect">
            <a:avLst/>
          </a:prstGeom>
        </p:spPr>
      </p:pic>
      <p:pic>
        <p:nvPicPr>
          <p:cNvPr id="14" name="Picture 13">
            <a:extLst>
              <a:ext uri="{FF2B5EF4-FFF2-40B4-BE49-F238E27FC236}">
                <a16:creationId xmlns:a16="http://schemas.microsoft.com/office/drawing/2014/main" id="{EF6915F5-2EA2-B5E6-0165-68FF89E271F9}"/>
              </a:ext>
            </a:extLst>
          </p:cNvPr>
          <p:cNvPicPr>
            <a:picLocks noChangeAspect="1"/>
          </p:cNvPicPr>
          <p:nvPr/>
        </p:nvPicPr>
        <p:blipFill>
          <a:blip r:embed="rId5"/>
          <a:srcRect/>
          <a:stretch/>
        </p:blipFill>
        <p:spPr>
          <a:xfrm>
            <a:off x="12761977" y="2564130"/>
            <a:ext cx="1893570" cy="1893570"/>
          </a:xfrm>
          <a:prstGeom prst="rect">
            <a:avLst/>
          </a:prstGeom>
        </p:spPr>
      </p:pic>
      <p:pic>
        <p:nvPicPr>
          <p:cNvPr id="15" name="Picture 14">
            <a:extLst>
              <a:ext uri="{FF2B5EF4-FFF2-40B4-BE49-F238E27FC236}">
                <a16:creationId xmlns:a16="http://schemas.microsoft.com/office/drawing/2014/main" id="{D94F1249-9ED2-5AD8-F20C-CAAE55F745F9}"/>
              </a:ext>
            </a:extLst>
          </p:cNvPr>
          <p:cNvPicPr>
            <a:picLocks noChangeAspect="1"/>
          </p:cNvPicPr>
          <p:nvPr/>
        </p:nvPicPr>
        <p:blipFill>
          <a:blip r:embed="rId6"/>
          <a:srcRect/>
          <a:stretch/>
        </p:blipFill>
        <p:spPr>
          <a:xfrm>
            <a:off x="18884050" y="2642817"/>
            <a:ext cx="1814884" cy="1814884"/>
          </a:xfrm>
          <a:prstGeom prst="rect">
            <a:avLst/>
          </a:prstGeom>
        </p:spPr>
      </p:pic>
      <p:pic>
        <p:nvPicPr>
          <p:cNvPr id="9" name="Picture 8">
            <a:extLst>
              <a:ext uri="{FF2B5EF4-FFF2-40B4-BE49-F238E27FC236}">
                <a16:creationId xmlns:a16="http://schemas.microsoft.com/office/drawing/2014/main" id="{053E6F97-8A61-90A9-BDD2-1E5A88971B32}"/>
              </a:ext>
            </a:extLst>
          </p:cNvPr>
          <p:cNvPicPr>
            <a:picLocks noChangeAspect="1"/>
          </p:cNvPicPr>
          <p:nvPr/>
        </p:nvPicPr>
        <p:blipFill>
          <a:blip r:embed="rId7"/>
          <a:srcRect/>
          <a:stretch/>
        </p:blipFill>
        <p:spPr>
          <a:xfrm>
            <a:off x="19240312" y="8605718"/>
            <a:ext cx="1767007" cy="1767007"/>
          </a:xfrm>
          <a:prstGeom prst="rect">
            <a:avLst/>
          </a:prstGeom>
        </p:spPr>
      </p:pic>
      <p:sp>
        <p:nvSpPr>
          <p:cNvPr id="28" name="Text Placeholder 5">
            <a:extLst>
              <a:ext uri="{FF2B5EF4-FFF2-40B4-BE49-F238E27FC236}">
                <a16:creationId xmlns:a16="http://schemas.microsoft.com/office/drawing/2014/main" id="{5A5285DA-7D25-E9FF-3548-67CD1A8CD542}"/>
              </a:ext>
            </a:extLst>
          </p:cNvPr>
          <p:cNvSpPr txBox="1">
            <a:spLocks/>
          </p:cNvSpPr>
          <p:nvPr/>
        </p:nvSpPr>
        <p:spPr>
          <a:xfrm>
            <a:off x="6667500" y="6667500"/>
            <a:ext cx="4953000" cy="4953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4400" kern="0" dirty="0">
                <a:solidFill>
                  <a:schemeClr val="accent1"/>
                </a:solidFill>
              </a:rPr>
              <a:t>Security</a:t>
            </a:r>
          </a:p>
          <a:p>
            <a:endParaRPr lang="en-US" kern="0" dirty="0"/>
          </a:p>
          <a:p>
            <a:endParaRPr lang="en-US" kern="0" dirty="0"/>
          </a:p>
        </p:txBody>
      </p:sp>
    </p:spTree>
    <p:extLst>
      <p:ext uri="{BB962C8B-B14F-4D97-AF65-F5344CB8AC3E}">
        <p14:creationId xmlns:p14="http://schemas.microsoft.com/office/powerpoint/2010/main" val="396861881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8F9EF-1515-BBFB-2027-84CF26D7B0CF}"/>
              </a:ext>
            </a:extLst>
          </p:cNvPr>
          <p:cNvSpPr>
            <a:spLocks noGrp="1"/>
          </p:cNvSpPr>
          <p:nvPr>
            <p:ph type="title"/>
          </p:nvPr>
        </p:nvSpPr>
        <p:spPr/>
        <p:txBody>
          <a:bodyPr/>
          <a:lstStyle/>
          <a:p>
            <a:r>
              <a:rPr lang="en-US" sz="6400" dirty="0"/>
              <a:t>Thank you</a:t>
            </a:r>
          </a:p>
        </p:txBody>
      </p:sp>
    </p:spTree>
    <p:extLst>
      <p:ext uri="{BB962C8B-B14F-4D97-AF65-F5344CB8AC3E}">
        <p14:creationId xmlns:p14="http://schemas.microsoft.com/office/powerpoint/2010/main" val="249221412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7668490" y="5338259"/>
            <a:ext cx="9081655" cy="3502152"/>
          </a:xfrm>
        </p:spPr>
        <p:txBody>
          <a:bodyPr anchor="ctr" anchorCtr="0"/>
          <a:lstStyle/>
          <a:p>
            <a:pPr algn="ctr"/>
            <a:r>
              <a:rPr lang="en-US" sz="25800" dirty="0">
                <a:solidFill>
                  <a:srgbClr val="0F62FE"/>
                </a:solidFill>
                <a:effectLst/>
                <a:latin typeface="IBM Plex Sans Light" panose="020B0403050203000203" pitchFamily="34" charset="0"/>
              </a:rPr>
              <a:t>2.5X</a:t>
            </a:r>
            <a:endParaRPr lang="en-US" sz="25800" dirty="0">
              <a:solidFill>
                <a:schemeClr val="tx1"/>
              </a:solidFill>
              <a:latin typeface="IBM Plex Sans Light" panose="020B0403050203000203" pitchFamily="34" charset="0"/>
            </a:endParaRPr>
          </a:p>
        </p:txBody>
      </p:sp>
      <p:sp>
        <p:nvSpPr>
          <p:cNvPr id="4" name="Rectangle 3">
            <a:extLst>
              <a:ext uri="{FF2B5EF4-FFF2-40B4-BE49-F238E27FC236}">
                <a16:creationId xmlns:a16="http://schemas.microsoft.com/office/drawing/2014/main" id="{625ACB53-E8DD-9D61-5F63-A03CF0DA0232}"/>
              </a:ext>
            </a:extLst>
          </p:cNvPr>
          <p:cNvSpPr/>
          <p:nvPr/>
        </p:nvSpPr>
        <p:spPr bwMode="auto">
          <a:xfrm>
            <a:off x="7673412" y="3434468"/>
            <a:ext cx="9071811" cy="6852531"/>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solidFill>
                  <a:schemeClr val="accent1"/>
                </a:solidFill>
              </a:ln>
              <a:solidFill>
                <a:schemeClr val="bg1"/>
              </a:solidFill>
              <a:effectLst/>
              <a:latin typeface="+mn-lt"/>
            </a:endParaRPr>
          </a:p>
        </p:txBody>
      </p:sp>
      <p:sp>
        <p:nvSpPr>
          <p:cNvPr id="6" name="Title 1">
            <a:extLst>
              <a:ext uri="{FF2B5EF4-FFF2-40B4-BE49-F238E27FC236}">
                <a16:creationId xmlns:a16="http://schemas.microsoft.com/office/drawing/2014/main" id="{6F52D3E7-2A21-B300-EFAE-1ACFBD7E096F}"/>
              </a:ext>
            </a:extLst>
          </p:cNvPr>
          <p:cNvSpPr txBox="1">
            <a:spLocks/>
          </p:cNvSpPr>
          <p:nvPr/>
        </p:nvSpPr>
        <p:spPr>
          <a:xfrm>
            <a:off x="1" y="6080233"/>
            <a:ext cx="7668490" cy="2492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r>
              <a:rPr lang="en-US" sz="13000" kern="0" dirty="0">
                <a:solidFill>
                  <a:schemeClr val="tx1"/>
                </a:solidFill>
                <a:latin typeface="IBM Plex Sans Light" panose="020B0403050203000203" pitchFamily="34" charset="0"/>
              </a:rPr>
              <a:t>20%</a:t>
            </a:r>
          </a:p>
          <a:p>
            <a:pPr algn="ctr"/>
            <a:r>
              <a:rPr lang="en-US" sz="4400" kern="0" dirty="0">
                <a:solidFill>
                  <a:schemeClr val="tx1"/>
                </a:solidFill>
                <a:latin typeface="IBM Plex Sans Light" panose="020B0403050203000203" pitchFamily="34" charset="0"/>
              </a:rPr>
              <a:t>(2017)</a:t>
            </a:r>
          </a:p>
        </p:txBody>
      </p:sp>
      <p:sp>
        <p:nvSpPr>
          <p:cNvPr id="7" name="Title 1">
            <a:extLst>
              <a:ext uri="{FF2B5EF4-FFF2-40B4-BE49-F238E27FC236}">
                <a16:creationId xmlns:a16="http://schemas.microsoft.com/office/drawing/2014/main" id="{7BA22420-3386-695A-5872-129C4B0D2B1D}"/>
              </a:ext>
            </a:extLst>
          </p:cNvPr>
          <p:cNvSpPr txBox="1">
            <a:spLocks/>
          </p:cNvSpPr>
          <p:nvPr/>
        </p:nvSpPr>
        <p:spPr>
          <a:xfrm>
            <a:off x="16729363" y="6080232"/>
            <a:ext cx="7657811" cy="2492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r>
              <a:rPr lang="en-US" sz="13000" kern="0" dirty="0">
                <a:solidFill>
                  <a:schemeClr val="tx1"/>
                </a:solidFill>
                <a:latin typeface="IBM Plex Sans Light" panose="020B0403050203000203" pitchFamily="34" charset="0"/>
              </a:rPr>
              <a:t>50%</a:t>
            </a:r>
          </a:p>
          <a:p>
            <a:pPr algn="ctr"/>
            <a:r>
              <a:rPr lang="en-US" sz="4400" kern="0" dirty="0">
                <a:solidFill>
                  <a:schemeClr val="tx1"/>
                </a:solidFill>
                <a:latin typeface="IBM Plex Sans Light" panose="020B0403050203000203" pitchFamily="34" charset="0"/>
              </a:rPr>
              <a:t>(2022)</a:t>
            </a:r>
          </a:p>
        </p:txBody>
      </p:sp>
      <p:sp>
        <p:nvSpPr>
          <p:cNvPr id="5" name="TextBox 4">
            <a:extLst>
              <a:ext uri="{FF2B5EF4-FFF2-40B4-BE49-F238E27FC236}">
                <a16:creationId xmlns:a16="http://schemas.microsoft.com/office/drawing/2014/main" id="{34872075-48DB-26EB-09E6-3A707DE07421}"/>
              </a:ext>
            </a:extLst>
          </p:cNvPr>
          <p:cNvSpPr txBox="1"/>
          <p:nvPr/>
        </p:nvSpPr>
        <p:spPr>
          <a:xfrm>
            <a:off x="606816" y="12795173"/>
            <a:ext cx="7673516" cy="640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spcBef>
                <a:spcPts val="2900"/>
              </a:spcBef>
              <a:buSzPct val="100000"/>
            </a:pPr>
            <a:r>
              <a:rPr lang="en-US" sz="1600" dirty="0">
                <a:latin typeface="IBM Plex Sans" panose="020B0503050203000203" pitchFamily="34" charset="0"/>
              </a:rPr>
              <a:t> (Source: McKinsey – </a:t>
            </a:r>
            <a:r>
              <a:rPr lang="en-US" sz="1600" dirty="0">
                <a:latin typeface="IBM Plex Sans" panose="020B0503050203000203" pitchFamily="34" charset="0"/>
                <a:hlinkClick r:id="rId3"/>
              </a:rPr>
              <a:t>The State of AI in 2022 – and a half decade in review</a:t>
            </a:r>
            <a:r>
              <a:rPr lang="en-US" sz="1600" dirty="0">
                <a:latin typeface="IBM Plex Sans" panose="020B0503050203000203" pitchFamily="34" charset="0"/>
              </a:rPr>
              <a:t>) </a:t>
            </a:r>
            <a:endParaRPr lang="en-US" sz="1600" kern="0" dirty="0">
              <a:solidFill>
                <a:srgbClr val="000000"/>
              </a:solidFill>
              <a:latin typeface="IBM Plex Sans" panose="020B0503050203000203" pitchFamily="34" charset="0"/>
              <a:ea typeface="+mj-ea"/>
              <a:cs typeface="+mj-cs"/>
              <a:sym typeface="IBM Plex Sans Light"/>
            </a:endParaRPr>
          </a:p>
        </p:txBody>
      </p:sp>
      <p:sp>
        <p:nvSpPr>
          <p:cNvPr id="9" name="Title 1">
            <a:extLst>
              <a:ext uri="{FF2B5EF4-FFF2-40B4-BE49-F238E27FC236}">
                <a16:creationId xmlns:a16="http://schemas.microsoft.com/office/drawing/2014/main" id="{5A3B30E3-6E5B-46FB-A22D-7B21E41FA104}"/>
              </a:ext>
            </a:extLst>
          </p:cNvPr>
          <p:cNvSpPr txBox="1">
            <a:spLocks/>
          </p:cNvSpPr>
          <p:nvPr/>
        </p:nvSpPr>
        <p:spPr>
          <a:xfrm>
            <a:off x="576072" y="600786"/>
            <a:ext cx="8161528" cy="2142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4400" kern="0" dirty="0">
                <a:latin typeface="IBM Plex Sans Light" panose="020B0403050203000203" pitchFamily="34" charset="0"/>
              </a:rPr>
              <a:t>AI adoption—more than </a:t>
            </a:r>
            <a:br>
              <a:rPr lang="en-US" sz="4400" kern="0" dirty="0">
                <a:latin typeface="IBM Plex Sans Light" panose="020B0403050203000203" pitchFamily="34" charset="0"/>
              </a:rPr>
            </a:br>
            <a:r>
              <a:rPr lang="en-US" sz="4400" kern="0" dirty="0">
                <a:latin typeface="IBM Plex Sans Light" panose="020B0403050203000203" pitchFamily="34" charset="0"/>
              </a:rPr>
              <a:t>doubled since 2017</a:t>
            </a:r>
          </a:p>
        </p:txBody>
      </p:sp>
    </p:spTree>
    <p:extLst>
      <p:ext uri="{BB962C8B-B14F-4D97-AF65-F5344CB8AC3E}">
        <p14:creationId xmlns:p14="http://schemas.microsoft.com/office/powerpoint/2010/main" val="305906962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3628705" y="5094510"/>
            <a:ext cx="17141825" cy="3502152"/>
          </a:xfrm>
        </p:spPr>
        <p:txBody>
          <a:bodyPr/>
          <a:lstStyle/>
          <a:p>
            <a:pPr algn="ctr"/>
            <a:r>
              <a:rPr lang="en-US" sz="25800" dirty="0">
                <a:solidFill>
                  <a:schemeClr val="tx1"/>
                </a:solidFill>
              </a:rPr>
              <a:t>+AI </a:t>
            </a:r>
            <a:r>
              <a:rPr lang="en-US" sz="25800" dirty="0">
                <a:solidFill>
                  <a:srgbClr val="0F62FE"/>
                </a:solidFill>
                <a:effectLst/>
              </a:rPr>
              <a:t>→</a:t>
            </a:r>
            <a:r>
              <a:rPr lang="en-US" sz="25800" dirty="0">
                <a:solidFill>
                  <a:schemeClr val="tx1"/>
                </a:solidFill>
                <a:effectLst/>
              </a:rPr>
              <a:t> </a:t>
            </a:r>
            <a:r>
              <a:rPr lang="en-US" sz="25800" dirty="0">
                <a:solidFill>
                  <a:schemeClr val="tx1"/>
                </a:solidFill>
              </a:rPr>
              <a:t>AI+</a:t>
            </a:r>
          </a:p>
        </p:txBody>
      </p:sp>
    </p:spTree>
    <p:extLst>
      <p:ext uri="{BB962C8B-B14F-4D97-AF65-F5344CB8AC3E}">
        <p14:creationId xmlns:p14="http://schemas.microsoft.com/office/powerpoint/2010/main" val="187772894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BCA8FF-AC2B-FD91-4C66-737851D61D30}"/>
              </a:ext>
            </a:extLst>
          </p:cNvPr>
          <p:cNvSpPr txBox="1">
            <a:spLocks/>
          </p:cNvSpPr>
          <p:nvPr/>
        </p:nvSpPr>
        <p:spPr>
          <a:xfrm>
            <a:off x="576072" y="600786"/>
            <a:ext cx="5215128" cy="159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4400" kern="0" dirty="0">
                <a:latin typeface="IBM Plex Sans Light" panose="020B0403050203000203" pitchFamily="34" charset="0"/>
              </a:rPr>
              <a:t>Building blocks </a:t>
            </a:r>
            <a:br>
              <a:rPr lang="en-US" sz="4400" kern="0" dirty="0">
                <a:latin typeface="IBM Plex Sans Light" panose="020B0403050203000203" pitchFamily="34" charset="0"/>
              </a:rPr>
            </a:br>
            <a:r>
              <a:rPr lang="en-US" sz="4400" kern="0" dirty="0">
                <a:latin typeface="IBM Plex Sans Light" panose="020B0403050203000203" pitchFamily="34" charset="0"/>
              </a:rPr>
              <a:t>of an AI Strategy</a:t>
            </a:r>
          </a:p>
        </p:txBody>
      </p:sp>
      <p:grpSp>
        <p:nvGrpSpPr>
          <p:cNvPr id="5" name="Group 4">
            <a:extLst>
              <a:ext uri="{FF2B5EF4-FFF2-40B4-BE49-F238E27FC236}">
                <a16:creationId xmlns:a16="http://schemas.microsoft.com/office/drawing/2014/main" id="{1E90EF8E-64FC-F3E9-6670-79B3EBF3EFC9}"/>
              </a:ext>
            </a:extLst>
          </p:cNvPr>
          <p:cNvGrpSpPr/>
          <p:nvPr/>
        </p:nvGrpSpPr>
        <p:grpSpPr>
          <a:xfrm>
            <a:off x="2304969" y="2941320"/>
            <a:ext cx="19297731" cy="8688949"/>
            <a:chOff x="4248069" y="3639234"/>
            <a:chExt cx="15901019" cy="7229035"/>
          </a:xfrm>
        </p:grpSpPr>
        <p:sp>
          <p:nvSpPr>
            <p:cNvPr id="2" name="Title 1">
              <a:extLst>
                <a:ext uri="{FF2B5EF4-FFF2-40B4-BE49-F238E27FC236}">
                  <a16:creationId xmlns:a16="http://schemas.microsoft.com/office/drawing/2014/main" id="{29BB5197-9092-704B-34F7-39F2FC254E7F}"/>
                </a:ext>
              </a:extLst>
            </p:cNvPr>
            <p:cNvSpPr txBox="1">
              <a:spLocks/>
            </p:cNvSpPr>
            <p:nvPr/>
          </p:nvSpPr>
          <p:spPr>
            <a:xfrm>
              <a:off x="4248069" y="3639234"/>
              <a:ext cx="3726205" cy="10580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2800" kern="0" dirty="0">
                  <a:latin typeface="IBM Plex Sans Light" panose="020B0403050203000203" pitchFamily="34" charset="0"/>
                </a:rPr>
                <a:t>ChatGPT </a:t>
              </a:r>
              <a:br>
                <a:rPr lang="en-US" sz="2800" kern="0" dirty="0">
                  <a:latin typeface="IBM Plex Sans Light" panose="020B0403050203000203" pitchFamily="34" charset="0"/>
                </a:rPr>
              </a:br>
              <a:r>
                <a:rPr lang="en-US" sz="2800" kern="0" dirty="0">
                  <a:latin typeface="IBM Plex Sans Light" panose="020B0403050203000203" pitchFamily="34" charset="0"/>
                </a:rPr>
                <a:t>inspired interest...</a:t>
              </a:r>
            </a:p>
          </p:txBody>
        </p:sp>
        <p:grpSp>
          <p:nvGrpSpPr>
            <p:cNvPr id="23" name="Group 22">
              <a:extLst>
                <a:ext uri="{FF2B5EF4-FFF2-40B4-BE49-F238E27FC236}">
                  <a16:creationId xmlns:a16="http://schemas.microsoft.com/office/drawing/2014/main" id="{E6B4C991-753B-B3EF-62B3-7AF46442426A}"/>
                </a:ext>
              </a:extLst>
            </p:cNvPr>
            <p:cNvGrpSpPr/>
            <p:nvPr/>
          </p:nvGrpSpPr>
          <p:grpSpPr>
            <a:xfrm>
              <a:off x="16425102" y="4766916"/>
              <a:ext cx="3723986" cy="6101353"/>
              <a:chOff x="12773446" y="4507544"/>
              <a:chExt cx="3723986" cy="6101353"/>
            </a:xfrm>
          </p:grpSpPr>
          <p:sp>
            <p:nvSpPr>
              <p:cNvPr id="12" name="Rectangle 11">
                <a:extLst>
                  <a:ext uri="{FF2B5EF4-FFF2-40B4-BE49-F238E27FC236}">
                    <a16:creationId xmlns:a16="http://schemas.microsoft.com/office/drawing/2014/main" id="{6BF8581C-E31B-EA91-73E5-34AD9D7F659E}"/>
                  </a:ext>
                </a:extLst>
              </p:cNvPr>
              <p:cNvSpPr/>
              <p:nvPr/>
            </p:nvSpPr>
            <p:spPr bwMode="auto">
              <a:xfrm>
                <a:off x="12773446" y="4507544"/>
                <a:ext cx="3723986" cy="6101353"/>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pic>
            <p:nvPicPr>
              <p:cNvPr id="14" name="Picture 13">
                <a:extLst>
                  <a:ext uri="{FF2B5EF4-FFF2-40B4-BE49-F238E27FC236}">
                    <a16:creationId xmlns:a16="http://schemas.microsoft.com/office/drawing/2014/main" id="{0F5D9BA7-E5DE-1088-7F43-DACD510C7EAE}"/>
                  </a:ext>
                </a:extLst>
              </p:cNvPr>
              <p:cNvPicPr>
                <a:picLocks noChangeAspect="1"/>
              </p:cNvPicPr>
              <p:nvPr/>
            </p:nvPicPr>
            <p:blipFill>
              <a:blip r:embed="rId3"/>
              <a:srcRect/>
              <a:stretch/>
            </p:blipFill>
            <p:spPr>
              <a:xfrm>
                <a:off x="14025839" y="5644549"/>
                <a:ext cx="1219200" cy="1219200"/>
              </a:xfrm>
              <a:prstGeom prst="rect">
                <a:avLst/>
              </a:prstGeom>
            </p:spPr>
          </p:pic>
          <p:sp>
            <p:nvSpPr>
              <p:cNvPr id="15" name="Title 1">
                <a:extLst>
                  <a:ext uri="{FF2B5EF4-FFF2-40B4-BE49-F238E27FC236}">
                    <a16:creationId xmlns:a16="http://schemas.microsoft.com/office/drawing/2014/main" id="{96344511-AC82-E32D-A63B-9C740F9EB18F}"/>
                  </a:ext>
                </a:extLst>
              </p:cNvPr>
              <p:cNvSpPr txBox="1">
                <a:spLocks/>
              </p:cNvSpPr>
              <p:nvPr/>
            </p:nvSpPr>
            <p:spPr>
              <a:xfrm>
                <a:off x="12799467" y="4836290"/>
                <a:ext cx="3671945" cy="9267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2800" kern="0" dirty="0">
                    <a:solidFill>
                      <a:srgbClr val="0F62FE"/>
                    </a:solidFill>
                    <a:latin typeface="IBM Plex Sans Light" panose="020B0403050203000203" pitchFamily="34" charset="0"/>
                  </a:rPr>
                  <a:t>Generative AI</a:t>
                </a:r>
              </a:p>
            </p:txBody>
          </p:sp>
          <p:sp>
            <p:nvSpPr>
              <p:cNvPr id="16" name="Text Placeholder 5">
                <a:extLst>
                  <a:ext uri="{FF2B5EF4-FFF2-40B4-BE49-F238E27FC236}">
                    <a16:creationId xmlns:a16="http://schemas.microsoft.com/office/drawing/2014/main" id="{01698EDE-B460-C97A-E33A-8B961093D207}"/>
                  </a:ext>
                </a:extLst>
              </p:cNvPr>
              <p:cNvSpPr txBox="1">
                <a:spLocks/>
              </p:cNvSpPr>
              <p:nvPr/>
            </p:nvSpPr>
            <p:spPr>
              <a:xfrm>
                <a:off x="12806986" y="7234725"/>
                <a:ext cx="3656907" cy="1280532"/>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2800" kern="0" dirty="0"/>
                  <a:t>Anything</a:t>
                </a:r>
                <a:br>
                  <a:rPr lang="en-US" sz="2800" kern="0" dirty="0"/>
                </a:br>
                <a:r>
                  <a:rPr lang="en-US" sz="2800" kern="0" dirty="0"/>
                  <a:t>that creates</a:t>
                </a:r>
                <a:br>
                  <a:rPr lang="en-US" sz="2800" kern="0" dirty="0"/>
                </a:br>
                <a:r>
                  <a:rPr lang="en-US" sz="2800" kern="0" dirty="0"/>
                  <a:t>new content </a:t>
                </a:r>
              </a:p>
            </p:txBody>
          </p:sp>
        </p:grpSp>
        <p:grpSp>
          <p:nvGrpSpPr>
            <p:cNvPr id="25" name="Group 24">
              <a:extLst>
                <a:ext uri="{FF2B5EF4-FFF2-40B4-BE49-F238E27FC236}">
                  <a16:creationId xmlns:a16="http://schemas.microsoft.com/office/drawing/2014/main" id="{4501FC75-B682-0C9F-3D63-196183847088}"/>
                </a:ext>
              </a:extLst>
            </p:cNvPr>
            <p:cNvGrpSpPr/>
            <p:nvPr/>
          </p:nvGrpSpPr>
          <p:grpSpPr>
            <a:xfrm>
              <a:off x="4248849" y="4766916"/>
              <a:ext cx="3723986" cy="6101353"/>
              <a:chOff x="597193" y="4507544"/>
              <a:chExt cx="3723986" cy="6101353"/>
            </a:xfrm>
          </p:grpSpPr>
          <p:sp>
            <p:nvSpPr>
              <p:cNvPr id="11" name="Rectangle 10">
                <a:extLst>
                  <a:ext uri="{FF2B5EF4-FFF2-40B4-BE49-F238E27FC236}">
                    <a16:creationId xmlns:a16="http://schemas.microsoft.com/office/drawing/2014/main" id="{6374DB22-8B9A-928A-47D1-511C2760F847}"/>
                  </a:ext>
                </a:extLst>
              </p:cNvPr>
              <p:cNvSpPr/>
              <p:nvPr/>
            </p:nvSpPr>
            <p:spPr bwMode="auto">
              <a:xfrm>
                <a:off x="597193" y="4507544"/>
                <a:ext cx="3723986" cy="6101353"/>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pic>
            <p:nvPicPr>
              <p:cNvPr id="9" name="Picture 8">
                <a:extLst>
                  <a:ext uri="{FF2B5EF4-FFF2-40B4-BE49-F238E27FC236}">
                    <a16:creationId xmlns:a16="http://schemas.microsoft.com/office/drawing/2014/main" id="{AEE6D294-C193-19F1-D37F-A90B7C27A223}"/>
                  </a:ext>
                </a:extLst>
              </p:cNvPr>
              <p:cNvPicPr>
                <a:picLocks noChangeAspect="1"/>
              </p:cNvPicPr>
              <p:nvPr/>
            </p:nvPicPr>
            <p:blipFill>
              <a:blip r:embed="rId4"/>
              <a:srcRect/>
              <a:stretch/>
            </p:blipFill>
            <p:spPr>
              <a:xfrm>
                <a:off x="1849586" y="6082824"/>
                <a:ext cx="1219200" cy="1219200"/>
              </a:xfrm>
              <a:prstGeom prst="rect">
                <a:avLst/>
              </a:prstGeom>
            </p:spPr>
          </p:pic>
          <p:sp>
            <p:nvSpPr>
              <p:cNvPr id="37" name="Title 1">
                <a:extLst>
                  <a:ext uri="{FF2B5EF4-FFF2-40B4-BE49-F238E27FC236}">
                    <a16:creationId xmlns:a16="http://schemas.microsoft.com/office/drawing/2014/main" id="{7E240106-4C5A-6572-DAB6-6058B2999559}"/>
                  </a:ext>
                </a:extLst>
              </p:cNvPr>
              <p:cNvSpPr txBox="1">
                <a:spLocks/>
              </p:cNvSpPr>
              <p:nvPr/>
            </p:nvSpPr>
            <p:spPr>
              <a:xfrm>
                <a:off x="867151" y="4836290"/>
                <a:ext cx="3184071" cy="9267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2800" kern="0" dirty="0">
                    <a:solidFill>
                      <a:srgbClr val="0F62FE"/>
                    </a:solidFill>
                    <a:latin typeface="IBM Plex Sans Light" panose="020B0403050203000203" pitchFamily="34" charset="0"/>
                  </a:rPr>
                  <a:t>Large language model</a:t>
                </a:r>
              </a:p>
            </p:txBody>
          </p:sp>
          <p:sp>
            <p:nvSpPr>
              <p:cNvPr id="38" name="Text Placeholder 5">
                <a:extLst>
                  <a:ext uri="{FF2B5EF4-FFF2-40B4-BE49-F238E27FC236}">
                    <a16:creationId xmlns:a16="http://schemas.microsoft.com/office/drawing/2014/main" id="{2E4CD4C1-9E5E-5AF0-03F2-56BE5B42E8E6}"/>
                  </a:ext>
                </a:extLst>
              </p:cNvPr>
              <p:cNvSpPr txBox="1">
                <a:spLocks/>
              </p:cNvSpPr>
              <p:nvPr/>
            </p:nvSpPr>
            <p:spPr>
              <a:xfrm>
                <a:off x="1106636" y="7631605"/>
                <a:ext cx="2705100" cy="1280532"/>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2800" kern="0" dirty="0"/>
                  <a:t>Great</a:t>
                </a:r>
                <a:br>
                  <a:rPr lang="en-US" sz="2800" kern="0" dirty="0"/>
                </a:br>
                <a:r>
                  <a:rPr lang="en-US" sz="2800" kern="0" dirty="0"/>
                  <a:t>at text</a:t>
                </a:r>
              </a:p>
            </p:txBody>
          </p:sp>
        </p:grpSp>
        <p:grpSp>
          <p:nvGrpSpPr>
            <p:cNvPr id="24" name="Group 23">
              <a:extLst>
                <a:ext uri="{FF2B5EF4-FFF2-40B4-BE49-F238E27FC236}">
                  <a16:creationId xmlns:a16="http://schemas.microsoft.com/office/drawing/2014/main" id="{82D77786-3471-1668-4AC8-9D18DCE9A9F0}"/>
                </a:ext>
              </a:extLst>
            </p:cNvPr>
            <p:cNvGrpSpPr/>
            <p:nvPr/>
          </p:nvGrpSpPr>
          <p:grpSpPr>
            <a:xfrm>
              <a:off x="10339359" y="4766916"/>
              <a:ext cx="3723986" cy="6101353"/>
              <a:chOff x="6687703" y="4507544"/>
              <a:chExt cx="3723986" cy="6101353"/>
            </a:xfrm>
          </p:grpSpPr>
          <p:sp>
            <p:nvSpPr>
              <p:cNvPr id="6" name="Rectangle 5">
                <a:extLst>
                  <a:ext uri="{FF2B5EF4-FFF2-40B4-BE49-F238E27FC236}">
                    <a16:creationId xmlns:a16="http://schemas.microsoft.com/office/drawing/2014/main" id="{1551980B-44CF-8BFF-5883-05A282F9F486}"/>
                  </a:ext>
                </a:extLst>
              </p:cNvPr>
              <p:cNvSpPr/>
              <p:nvPr/>
            </p:nvSpPr>
            <p:spPr bwMode="auto">
              <a:xfrm>
                <a:off x="6687703" y="4507544"/>
                <a:ext cx="3723986" cy="6101353"/>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9" name="Title 1">
                <a:extLst>
                  <a:ext uri="{FF2B5EF4-FFF2-40B4-BE49-F238E27FC236}">
                    <a16:creationId xmlns:a16="http://schemas.microsoft.com/office/drawing/2014/main" id="{C2427498-2EDA-A802-8B46-AB5BE52E5285}"/>
                  </a:ext>
                </a:extLst>
              </p:cNvPr>
              <p:cNvSpPr txBox="1">
                <a:spLocks/>
              </p:cNvSpPr>
              <p:nvPr/>
            </p:nvSpPr>
            <p:spPr>
              <a:xfrm>
                <a:off x="6957661" y="4836290"/>
                <a:ext cx="3184071" cy="9267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2800" kern="0" dirty="0">
                    <a:solidFill>
                      <a:srgbClr val="0F62FE"/>
                    </a:solidFill>
                    <a:latin typeface="IBM Plex Sans Light" panose="020B0403050203000203" pitchFamily="34" charset="0"/>
                  </a:rPr>
                  <a:t>Foundation</a:t>
                </a:r>
                <a:br>
                  <a:rPr lang="en-US" sz="2800" kern="0" dirty="0">
                    <a:solidFill>
                      <a:srgbClr val="0F62FE"/>
                    </a:solidFill>
                    <a:latin typeface="IBM Plex Sans Light" panose="020B0403050203000203" pitchFamily="34" charset="0"/>
                  </a:rPr>
                </a:br>
                <a:r>
                  <a:rPr lang="en-US" sz="2800" kern="0" dirty="0">
                    <a:solidFill>
                      <a:srgbClr val="0F62FE"/>
                    </a:solidFill>
                    <a:latin typeface="IBM Plex Sans Light" panose="020B0403050203000203" pitchFamily="34" charset="0"/>
                  </a:rPr>
                  <a:t>model</a:t>
                </a:r>
              </a:p>
            </p:txBody>
          </p:sp>
          <p:cxnSp>
            <p:nvCxnSpPr>
              <p:cNvPr id="44" name="Straight Connector 43">
                <a:extLst>
                  <a:ext uri="{FF2B5EF4-FFF2-40B4-BE49-F238E27FC236}">
                    <a16:creationId xmlns:a16="http://schemas.microsoft.com/office/drawing/2014/main" id="{12F14AF2-200F-E06C-1A68-D2181327822F}"/>
                  </a:ext>
                </a:extLst>
              </p:cNvPr>
              <p:cNvCxnSpPr>
                <a:cxnSpLocks/>
              </p:cNvCxnSpPr>
              <p:nvPr/>
            </p:nvCxnSpPr>
            <p:spPr bwMode="auto">
              <a:xfrm flipV="1">
                <a:off x="8549696" y="5865281"/>
                <a:ext cx="0" cy="565330"/>
              </a:xfrm>
              <a:prstGeom prst="line">
                <a:avLst/>
              </a:prstGeom>
              <a:ln w="19050">
                <a:solidFill>
                  <a:schemeClr val="tx1"/>
                </a:solidFill>
                <a:headEnd type="none" w="med" len="med"/>
                <a:tailEnd type="arrow" w="lg" len="med"/>
              </a:ln>
              <a:effectLst/>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51548614-2428-37B6-A1F1-FA1FE88CFAB2}"/>
                  </a:ext>
                </a:extLst>
              </p:cNvPr>
              <p:cNvSpPr/>
              <p:nvPr/>
            </p:nvSpPr>
            <p:spPr bwMode="auto">
              <a:xfrm>
                <a:off x="7011206" y="6673040"/>
                <a:ext cx="3076980" cy="3624571"/>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40" name="Text Placeholder 5">
                <a:extLst>
                  <a:ext uri="{FF2B5EF4-FFF2-40B4-BE49-F238E27FC236}">
                    <a16:creationId xmlns:a16="http://schemas.microsoft.com/office/drawing/2014/main" id="{0DF528F7-5BD7-39DF-B935-5E39EA125EBF}"/>
                  </a:ext>
                </a:extLst>
              </p:cNvPr>
              <p:cNvSpPr txBox="1">
                <a:spLocks/>
              </p:cNvSpPr>
              <p:nvPr/>
            </p:nvSpPr>
            <p:spPr>
              <a:xfrm>
                <a:off x="7197146" y="9105001"/>
                <a:ext cx="2705100" cy="1280532"/>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2800" kern="0" dirty="0"/>
                  <a:t>Unlabeled</a:t>
                </a:r>
                <a:br>
                  <a:rPr lang="en-US" sz="2800" kern="0" dirty="0"/>
                </a:br>
                <a:r>
                  <a:rPr lang="en-US" sz="2800" kern="0" dirty="0"/>
                  <a:t>data</a:t>
                </a:r>
              </a:p>
            </p:txBody>
          </p:sp>
          <p:sp>
            <p:nvSpPr>
              <p:cNvPr id="42" name="Title 1">
                <a:extLst>
                  <a:ext uri="{FF2B5EF4-FFF2-40B4-BE49-F238E27FC236}">
                    <a16:creationId xmlns:a16="http://schemas.microsoft.com/office/drawing/2014/main" id="{7872FC4B-3307-500C-6337-D9EAB91EEA82}"/>
                  </a:ext>
                </a:extLst>
              </p:cNvPr>
              <p:cNvSpPr txBox="1">
                <a:spLocks/>
              </p:cNvSpPr>
              <p:nvPr/>
            </p:nvSpPr>
            <p:spPr>
              <a:xfrm>
                <a:off x="6957661" y="6881129"/>
                <a:ext cx="3184071" cy="498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2800" kern="0" dirty="0">
                    <a:solidFill>
                      <a:srgbClr val="0F62FE"/>
                    </a:solidFill>
                    <a:latin typeface="IBM Plex Sans Light" panose="020B0403050203000203" pitchFamily="34" charset="0"/>
                  </a:rPr>
                  <a:t>Transformer</a:t>
                </a:r>
              </a:p>
            </p:txBody>
          </p:sp>
          <p:pic>
            <p:nvPicPr>
              <p:cNvPr id="43" name="Picture 42">
                <a:extLst>
                  <a:ext uri="{FF2B5EF4-FFF2-40B4-BE49-F238E27FC236}">
                    <a16:creationId xmlns:a16="http://schemas.microsoft.com/office/drawing/2014/main" id="{571EE087-5558-EC75-7429-357D6C68D34F}"/>
                  </a:ext>
                </a:extLst>
              </p:cNvPr>
              <p:cNvPicPr>
                <a:picLocks noChangeAspect="1"/>
              </p:cNvPicPr>
              <p:nvPr/>
            </p:nvPicPr>
            <p:blipFill>
              <a:blip r:embed="rId5"/>
              <a:srcRect/>
              <a:stretch/>
            </p:blipFill>
            <p:spPr>
              <a:xfrm>
                <a:off x="7940096" y="7642407"/>
                <a:ext cx="1219200" cy="1219200"/>
              </a:xfrm>
              <a:prstGeom prst="rect">
                <a:avLst/>
              </a:prstGeom>
            </p:spPr>
          </p:pic>
        </p:grpSp>
        <p:sp>
          <p:nvSpPr>
            <p:cNvPr id="20" name="Title 1">
              <a:extLst>
                <a:ext uri="{FF2B5EF4-FFF2-40B4-BE49-F238E27FC236}">
                  <a16:creationId xmlns:a16="http://schemas.microsoft.com/office/drawing/2014/main" id="{9E15D1E4-A23E-FB9C-2039-17E94BF23F33}"/>
                </a:ext>
              </a:extLst>
            </p:cNvPr>
            <p:cNvSpPr txBox="1">
              <a:spLocks/>
            </p:cNvSpPr>
            <p:nvPr/>
          </p:nvSpPr>
          <p:spPr>
            <a:xfrm>
              <a:off x="10342482" y="3639234"/>
              <a:ext cx="3700083" cy="10580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2800" kern="0" dirty="0">
                  <a:latin typeface="IBM Plex Sans Light" panose="020B0403050203000203" pitchFamily="34" charset="0"/>
                </a:rPr>
                <a:t>But there is a </a:t>
              </a:r>
              <a:br>
                <a:rPr lang="en-US" sz="2800" kern="0" dirty="0">
                  <a:latin typeface="IBM Plex Sans Light" panose="020B0403050203000203" pitchFamily="34" charset="0"/>
                </a:rPr>
              </a:br>
              <a:r>
                <a:rPr lang="en-US" sz="2800" kern="0" dirty="0">
                  <a:latin typeface="IBM Plex Sans Light" panose="020B0403050203000203" pitchFamily="34" charset="0"/>
                </a:rPr>
                <a:t>bigger concept…</a:t>
              </a:r>
            </a:p>
          </p:txBody>
        </p:sp>
        <p:sp>
          <p:nvSpPr>
            <p:cNvPr id="21" name="Title 1">
              <a:extLst>
                <a:ext uri="{FF2B5EF4-FFF2-40B4-BE49-F238E27FC236}">
                  <a16:creationId xmlns:a16="http://schemas.microsoft.com/office/drawing/2014/main" id="{DE9B05FA-2C28-0E20-5DB2-4BFD9AA309FD}"/>
                </a:ext>
              </a:extLst>
            </p:cNvPr>
            <p:cNvSpPr txBox="1">
              <a:spLocks/>
            </p:cNvSpPr>
            <p:nvPr/>
          </p:nvSpPr>
          <p:spPr>
            <a:xfrm>
              <a:off x="16440069" y="3639234"/>
              <a:ext cx="3629223" cy="1037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2800" kern="0" dirty="0">
                  <a:latin typeface="IBM Plex Sans Light" panose="020B0403050203000203" pitchFamily="34" charset="0"/>
                </a:rPr>
                <a:t>Which will </a:t>
              </a:r>
              <a:br>
                <a:rPr lang="en-US" sz="2800" kern="0" dirty="0">
                  <a:latin typeface="IBM Plex Sans Light" panose="020B0403050203000203" pitchFamily="34" charset="0"/>
                </a:rPr>
              </a:br>
              <a:r>
                <a:rPr lang="en-US" sz="2800" kern="0" dirty="0">
                  <a:latin typeface="IBM Plex Sans Light" panose="020B0403050203000203" pitchFamily="34" charset="0"/>
                </a:rPr>
                <a:t>change business</a:t>
              </a:r>
            </a:p>
          </p:txBody>
        </p:sp>
        <p:sp>
          <p:nvSpPr>
            <p:cNvPr id="28" name="Right Arrow 27">
              <a:extLst>
                <a:ext uri="{FF2B5EF4-FFF2-40B4-BE49-F238E27FC236}">
                  <a16:creationId xmlns:a16="http://schemas.microsoft.com/office/drawing/2014/main" id="{9D606511-77B0-804E-AF17-A5B3E8D61F10}"/>
                </a:ext>
              </a:extLst>
            </p:cNvPr>
            <p:cNvSpPr/>
            <p:nvPr/>
          </p:nvSpPr>
          <p:spPr bwMode="auto">
            <a:xfrm>
              <a:off x="8546735" y="7375680"/>
              <a:ext cx="1227222" cy="866274"/>
            </a:xfrm>
            <a:prstGeom prst="rightArrow">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0" name="Right Arrow 29">
              <a:extLst>
                <a:ext uri="{FF2B5EF4-FFF2-40B4-BE49-F238E27FC236}">
                  <a16:creationId xmlns:a16="http://schemas.microsoft.com/office/drawing/2014/main" id="{17C8BD5D-32D2-A888-CBF3-1EE2BEECF9D2}"/>
                </a:ext>
              </a:extLst>
            </p:cNvPr>
            <p:cNvSpPr/>
            <p:nvPr/>
          </p:nvSpPr>
          <p:spPr bwMode="auto">
            <a:xfrm>
              <a:off x="14614965" y="7375680"/>
              <a:ext cx="1227222" cy="866274"/>
            </a:xfrm>
            <a:prstGeom prst="rightArrow">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spTree>
    <p:extLst>
      <p:ext uri="{BB962C8B-B14F-4D97-AF65-F5344CB8AC3E}">
        <p14:creationId xmlns:p14="http://schemas.microsoft.com/office/powerpoint/2010/main" val="136844683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BCA8FF-AC2B-FD91-4C66-737851D61D30}"/>
              </a:ext>
            </a:extLst>
          </p:cNvPr>
          <p:cNvSpPr txBox="1">
            <a:spLocks/>
          </p:cNvSpPr>
          <p:nvPr/>
        </p:nvSpPr>
        <p:spPr>
          <a:xfrm>
            <a:off x="576072" y="600786"/>
            <a:ext cx="8161528" cy="2142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4400" kern="0" dirty="0">
                <a:latin typeface="IBM Plex Sans Light" panose="020B0403050203000203" pitchFamily="34" charset="0"/>
              </a:rPr>
              <a:t>Incredible opportunities </a:t>
            </a:r>
            <a:br>
              <a:rPr lang="en-US" sz="4400" kern="0" dirty="0">
                <a:latin typeface="IBM Plex Sans Light" panose="020B0403050203000203" pitchFamily="34" charset="0"/>
              </a:rPr>
            </a:br>
            <a:r>
              <a:rPr lang="en-US" sz="4400" kern="0" dirty="0">
                <a:latin typeface="IBM Plex Sans Light" panose="020B0403050203000203" pitchFamily="34" charset="0"/>
              </a:rPr>
              <a:t>around enterprise data</a:t>
            </a:r>
          </a:p>
        </p:txBody>
      </p:sp>
      <p:grpSp>
        <p:nvGrpSpPr>
          <p:cNvPr id="2" name="Group 1">
            <a:extLst>
              <a:ext uri="{FF2B5EF4-FFF2-40B4-BE49-F238E27FC236}">
                <a16:creationId xmlns:a16="http://schemas.microsoft.com/office/drawing/2014/main" id="{2B42DDF7-783C-2C92-BBB4-C1860F2E97E0}"/>
              </a:ext>
            </a:extLst>
          </p:cNvPr>
          <p:cNvGrpSpPr>
            <a:grpSpLocks noChangeAspect="1"/>
          </p:cNvGrpSpPr>
          <p:nvPr/>
        </p:nvGrpSpPr>
        <p:grpSpPr>
          <a:xfrm>
            <a:off x="6433117" y="1348455"/>
            <a:ext cx="11555729" cy="11064240"/>
            <a:chOff x="6778557" y="1673575"/>
            <a:chExt cx="10852822" cy="10391230"/>
          </a:xfrm>
        </p:grpSpPr>
        <p:sp>
          <p:nvSpPr>
            <p:cNvPr id="5" name="Oval 4">
              <a:extLst>
                <a:ext uri="{FF2B5EF4-FFF2-40B4-BE49-F238E27FC236}">
                  <a16:creationId xmlns:a16="http://schemas.microsoft.com/office/drawing/2014/main" id="{7FC040E4-333E-D6B6-0D8D-493EB34C7F03}"/>
                </a:ext>
              </a:extLst>
            </p:cNvPr>
            <p:cNvSpPr>
              <a:spLocks noChangeAspect="1"/>
            </p:cNvSpPr>
            <p:nvPr/>
          </p:nvSpPr>
          <p:spPr bwMode="auto">
            <a:xfrm>
              <a:off x="8047032" y="2691803"/>
              <a:ext cx="8321040" cy="8321040"/>
            </a:xfrm>
            <a:prstGeom prst="ellipse">
              <a:avLst/>
            </a:prstGeom>
            <a:noFill/>
            <a:ln w="19050">
              <a:solidFill>
                <a:srgbClr val="A8A8A8"/>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nvGrpSpPr>
            <p:cNvPr id="13" name="Group 12">
              <a:extLst>
                <a:ext uri="{FF2B5EF4-FFF2-40B4-BE49-F238E27FC236}">
                  <a16:creationId xmlns:a16="http://schemas.microsoft.com/office/drawing/2014/main" id="{42A61A35-DDBF-B1EE-B7D4-345C86C06229}"/>
                </a:ext>
              </a:extLst>
            </p:cNvPr>
            <p:cNvGrpSpPr/>
            <p:nvPr/>
          </p:nvGrpSpPr>
          <p:grpSpPr>
            <a:xfrm>
              <a:off x="15345379" y="5726190"/>
              <a:ext cx="2286000" cy="2286000"/>
              <a:chOff x="8394192" y="5145786"/>
              <a:chExt cx="2286000" cy="2286000"/>
            </a:xfrm>
          </p:grpSpPr>
          <p:sp>
            <p:nvSpPr>
              <p:cNvPr id="47" name="Oval 46">
                <a:extLst>
                  <a:ext uri="{FF2B5EF4-FFF2-40B4-BE49-F238E27FC236}">
                    <a16:creationId xmlns:a16="http://schemas.microsoft.com/office/drawing/2014/main" id="{D46739AD-7093-D7B6-B45F-1ACF846B0826}"/>
                  </a:ext>
                </a:extLst>
              </p:cNvPr>
              <p:cNvSpPr>
                <a:spLocks noChangeAspect="1"/>
              </p:cNvSpPr>
              <p:nvPr/>
            </p:nvSpPr>
            <p:spPr bwMode="auto">
              <a:xfrm>
                <a:off x="8394192" y="5145786"/>
                <a:ext cx="2286000" cy="2286000"/>
              </a:xfrm>
              <a:prstGeom prst="ellipse">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48" name="Title 1">
                <a:extLst>
                  <a:ext uri="{FF2B5EF4-FFF2-40B4-BE49-F238E27FC236}">
                    <a16:creationId xmlns:a16="http://schemas.microsoft.com/office/drawing/2014/main" id="{735504E3-E72D-9121-3B01-A66BBCFD4E83}"/>
                  </a:ext>
                </a:extLst>
              </p:cNvPr>
              <p:cNvSpPr txBox="1">
                <a:spLocks/>
              </p:cNvSpPr>
              <p:nvPr/>
            </p:nvSpPr>
            <p:spPr>
              <a:xfrm>
                <a:off x="8663198" y="5951831"/>
                <a:ext cx="1747989" cy="781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2400" kern="0" dirty="0">
                    <a:solidFill>
                      <a:srgbClr val="161616"/>
                    </a:solidFill>
                    <a:latin typeface="IBM Plex Sans Light" panose="020B0403050203000203" pitchFamily="34" charset="0"/>
                  </a:rPr>
                  <a:t>Programming languages (code)</a:t>
                </a:r>
              </a:p>
            </p:txBody>
          </p:sp>
        </p:grpSp>
        <p:grpSp>
          <p:nvGrpSpPr>
            <p:cNvPr id="14" name="Group 13">
              <a:extLst>
                <a:ext uri="{FF2B5EF4-FFF2-40B4-BE49-F238E27FC236}">
                  <a16:creationId xmlns:a16="http://schemas.microsoft.com/office/drawing/2014/main" id="{E1D38A6C-E856-5E55-A8DD-387894638408}"/>
                </a:ext>
              </a:extLst>
            </p:cNvPr>
            <p:cNvGrpSpPr/>
            <p:nvPr/>
          </p:nvGrpSpPr>
          <p:grpSpPr>
            <a:xfrm>
              <a:off x="6778557" y="5726190"/>
              <a:ext cx="2286000" cy="2286000"/>
              <a:chOff x="8394192" y="5145786"/>
              <a:chExt cx="2286000" cy="2286000"/>
            </a:xfrm>
          </p:grpSpPr>
          <p:sp>
            <p:nvSpPr>
              <p:cNvPr id="45" name="Oval 44">
                <a:extLst>
                  <a:ext uri="{FF2B5EF4-FFF2-40B4-BE49-F238E27FC236}">
                    <a16:creationId xmlns:a16="http://schemas.microsoft.com/office/drawing/2014/main" id="{C3ED17AB-9535-4A95-A6EA-DF5E411ABBF6}"/>
                  </a:ext>
                </a:extLst>
              </p:cNvPr>
              <p:cNvSpPr>
                <a:spLocks noChangeAspect="1"/>
              </p:cNvSpPr>
              <p:nvPr/>
            </p:nvSpPr>
            <p:spPr bwMode="auto">
              <a:xfrm>
                <a:off x="8394192" y="5145786"/>
                <a:ext cx="2286000" cy="2286000"/>
              </a:xfrm>
              <a:prstGeom prst="ellipse">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46" name="Title 1">
                <a:extLst>
                  <a:ext uri="{FF2B5EF4-FFF2-40B4-BE49-F238E27FC236}">
                    <a16:creationId xmlns:a16="http://schemas.microsoft.com/office/drawing/2014/main" id="{CC3EFA86-1A13-BD33-10F8-DC75DFF0B523}"/>
                  </a:ext>
                </a:extLst>
              </p:cNvPr>
              <p:cNvSpPr txBox="1">
                <a:spLocks/>
              </p:cNvSpPr>
              <p:nvPr/>
            </p:nvSpPr>
            <p:spPr>
              <a:xfrm>
                <a:off x="8663198" y="5951831"/>
                <a:ext cx="1747989" cy="67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2400" kern="0" dirty="0">
                    <a:solidFill>
                      <a:srgbClr val="161616"/>
                    </a:solidFill>
                    <a:latin typeface="IBM Plex Sans Light" panose="020B0403050203000203" pitchFamily="34" charset="0"/>
                  </a:rPr>
                  <a:t>Business</a:t>
                </a:r>
                <a:br>
                  <a:rPr lang="en-US" sz="2400" kern="0" dirty="0">
                    <a:solidFill>
                      <a:srgbClr val="161616"/>
                    </a:solidFill>
                    <a:latin typeface="IBM Plex Sans Light" panose="020B0403050203000203" pitchFamily="34" charset="0"/>
                  </a:rPr>
                </a:br>
                <a:r>
                  <a:rPr lang="en-US" sz="2400" kern="0" dirty="0">
                    <a:solidFill>
                      <a:srgbClr val="161616"/>
                    </a:solidFill>
                    <a:latin typeface="IBM Plex Sans Light" panose="020B0403050203000203" pitchFamily="34" charset="0"/>
                  </a:rPr>
                  <a:t>data</a:t>
                </a:r>
              </a:p>
            </p:txBody>
          </p:sp>
        </p:grpSp>
        <p:grpSp>
          <p:nvGrpSpPr>
            <p:cNvPr id="15" name="Group 14">
              <a:extLst>
                <a:ext uri="{FF2B5EF4-FFF2-40B4-BE49-F238E27FC236}">
                  <a16:creationId xmlns:a16="http://schemas.microsoft.com/office/drawing/2014/main" id="{62744BB4-80BE-0C36-3E88-22CF6EAB1393}"/>
                </a:ext>
              </a:extLst>
            </p:cNvPr>
            <p:cNvGrpSpPr/>
            <p:nvPr/>
          </p:nvGrpSpPr>
          <p:grpSpPr>
            <a:xfrm>
              <a:off x="9733278" y="9778805"/>
              <a:ext cx="2286000" cy="2286000"/>
              <a:chOff x="8394192" y="5145786"/>
              <a:chExt cx="2286000" cy="2286000"/>
            </a:xfrm>
          </p:grpSpPr>
          <p:sp>
            <p:nvSpPr>
              <p:cNvPr id="43" name="Oval 42">
                <a:extLst>
                  <a:ext uri="{FF2B5EF4-FFF2-40B4-BE49-F238E27FC236}">
                    <a16:creationId xmlns:a16="http://schemas.microsoft.com/office/drawing/2014/main" id="{FDAAE5D0-8521-8C56-47CB-E1CC144814ED}"/>
                  </a:ext>
                </a:extLst>
              </p:cNvPr>
              <p:cNvSpPr>
                <a:spLocks noChangeAspect="1"/>
              </p:cNvSpPr>
              <p:nvPr/>
            </p:nvSpPr>
            <p:spPr bwMode="auto">
              <a:xfrm>
                <a:off x="8394192" y="5145786"/>
                <a:ext cx="2286000" cy="2286000"/>
              </a:xfrm>
              <a:prstGeom prst="ellipse">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44" name="Title 1">
                <a:extLst>
                  <a:ext uri="{FF2B5EF4-FFF2-40B4-BE49-F238E27FC236}">
                    <a16:creationId xmlns:a16="http://schemas.microsoft.com/office/drawing/2014/main" id="{9BAB8E50-E934-1277-C31B-B72C7BAD526B}"/>
                  </a:ext>
                </a:extLst>
              </p:cNvPr>
              <p:cNvSpPr txBox="1">
                <a:spLocks/>
              </p:cNvSpPr>
              <p:nvPr/>
            </p:nvSpPr>
            <p:spPr>
              <a:xfrm>
                <a:off x="8663198" y="5951831"/>
                <a:ext cx="1747989" cy="67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2400" kern="0" dirty="0">
                    <a:solidFill>
                      <a:srgbClr val="161616"/>
                    </a:solidFill>
                    <a:latin typeface="IBM Plex Sans Light" panose="020B0403050203000203" pitchFamily="34" charset="0"/>
                  </a:rPr>
                  <a:t>Natural language</a:t>
                </a:r>
              </a:p>
            </p:txBody>
          </p:sp>
        </p:grpSp>
        <p:grpSp>
          <p:nvGrpSpPr>
            <p:cNvPr id="16" name="Group 15">
              <a:extLst>
                <a:ext uri="{FF2B5EF4-FFF2-40B4-BE49-F238E27FC236}">
                  <a16:creationId xmlns:a16="http://schemas.microsoft.com/office/drawing/2014/main" id="{850294CA-F529-2A71-7BF1-F4690C962623}"/>
                </a:ext>
              </a:extLst>
            </p:cNvPr>
            <p:cNvGrpSpPr/>
            <p:nvPr/>
          </p:nvGrpSpPr>
          <p:grpSpPr>
            <a:xfrm>
              <a:off x="12390658" y="1673575"/>
              <a:ext cx="2286000" cy="2286000"/>
              <a:chOff x="8394192" y="5145786"/>
              <a:chExt cx="2286000" cy="2286000"/>
            </a:xfrm>
          </p:grpSpPr>
          <p:sp>
            <p:nvSpPr>
              <p:cNvPr id="41" name="Oval 40">
                <a:extLst>
                  <a:ext uri="{FF2B5EF4-FFF2-40B4-BE49-F238E27FC236}">
                    <a16:creationId xmlns:a16="http://schemas.microsoft.com/office/drawing/2014/main" id="{FDD7A5DA-E7FC-29B0-7C95-3B31DBE6EB31}"/>
                  </a:ext>
                </a:extLst>
              </p:cNvPr>
              <p:cNvSpPr>
                <a:spLocks noChangeAspect="1"/>
              </p:cNvSpPr>
              <p:nvPr/>
            </p:nvSpPr>
            <p:spPr bwMode="auto">
              <a:xfrm>
                <a:off x="8394192" y="5145786"/>
                <a:ext cx="2286000" cy="2286000"/>
              </a:xfrm>
              <a:prstGeom prst="ellipse">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42" name="Title 1">
                <a:extLst>
                  <a:ext uri="{FF2B5EF4-FFF2-40B4-BE49-F238E27FC236}">
                    <a16:creationId xmlns:a16="http://schemas.microsoft.com/office/drawing/2014/main" id="{3DA6E0D1-1A51-5797-2D4F-1E2F2CFA46DC}"/>
                  </a:ext>
                </a:extLst>
              </p:cNvPr>
              <p:cNvSpPr txBox="1">
                <a:spLocks/>
              </p:cNvSpPr>
              <p:nvPr/>
            </p:nvSpPr>
            <p:spPr>
              <a:xfrm>
                <a:off x="8663198" y="5951831"/>
                <a:ext cx="1747989" cy="67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2400" kern="0" dirty="0">
                    <a:solidFill>
                      <a:srgbClr val="161616"/>
                    </a:solidFill>
                    <a:latin typeface="IBM Plex Sans Light" panose="020B0403050203000203" pitchFamily="34" charset="0"/>
                  </a:rPr>
                  <a:t>Chemistry </a:t>
                </a:r>
                <a:br>
                  <a:rPr lang="en-US" sz="2400" kern="0" dirty="0">
                    <a:solidFill>
                      <a:srgbClr val="161616"/>
                    </a:solidFill>
                    <a:latin typeface="IBM Plex Sans Light" panose="020B0403050203000203" pitchFamily="34" charset="0"/>
                  </a:rPr>
                </a:br>
                <a:r>
                  <a:rPr lang="en-US" sz="2400" kern="0" dirty="0">
                    <a:solidFill>
                      <a:srgbClr val="161616"/>
                    </a:solidFill>
                    <a:latin typeface="IBM Plex Sans Light" panose="020B0403050203000203" pitchFamily="34" charset="0"/>
                  </a:rPr>
                  <a:t>&amp; materials</a:t>
                </a:r>
              </a:p>
            </p:txBody>
          </p:sp>
        </p:grpSp>
        <p:grpSp>
          <p:nvGrpSpPr>
            <p:cNvPr id="17" name="Group 16">
              <a:extLst>
                <a:ext uri="{FF2B5EF4-FFF2-40B4-BE49-F238E27FC236}">
                  <a16:creationId xmlns:a16="http://schemas.microsoft.com/office/drawing/2014/main" id="{3E5F41E4-78B5-7506-BCCE-F28CF1541844}"/>
                </a:ext>
              </a:extLst>
            </p:cNvPr>
            <p:cNvGrpSpPr>
              <a:grpSpLocks noChangeAspect="1"/>
            </p:cNvGrpSpPr>
            <p:nvPr/>
          </p:nvGrpSpPr>
          <p:grpSpPr>
            <a:xfrm>
              <a:off x="10696208" y="5360430"/>
              <a:ext cx="3017520" cy="3017520"/>
              <a:chOff x="8394192" y="5145786"/>
              <a:chExt cx="2286000" cy="2286000"/>
            </a:xfrm>
          </p:grpSpPr>
          <p:sp>
            <p:nvSpPr>
              <p:cNvPr id="36" name="Oval 35">
                <a:extLst>
                  <a:ext uri="{FF2B5EF4-FFF2-40B4-BE49-F238E27FC236}">
                    <a16:creationId xmlns:a16="http://schemas.microsoft.com/office/drawing/2014/main" id="{34A2EE65-9F87-EF86-CFFA-D36C3BC004DA}"/>
                  </a:ext>
                </a:extLst>
              </p:cNvPr>
              <p:cNvSpPr>
                <a:spLocks noChangeAspect="1"/>
              </p:cNvSpPr>
              <p:nvPr/>
            </p:nvSpPr>
            <p:spPr bwMode="auto">
              <a:xfrm>
                <a:off x="8394192" y="5145786"/>
                <a:ext cx="2286000" cy="2286000"/>
              </a:xfrm>
              <a:prstGeom prst="ellipse">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40" name="Title 1">
                <a:extLst>
                  <a:ext uri="{FF2B5EF4-FFF2-40B4-BE49-F238E27FC236}">
                    <a16:creationId xmlns:a16="http://schemas.microsoft.com/office/drawing/2014/main" id="{DAC9B8F9-6CF2-C404-99E3-15AACCBACE7F}"/>
                  </a:ext>
                </a:extLst>
              </p:cNvPr>
              <p:cNvSpPr txBox="1">
                <a:spLocks/>
              </p:cNvSpPr>
              <p:nvPr/>
            </p:nvSpPr>
            <p:spPr>
              <a:xfrm>
                <a:off x="8663198" y="5951831"/>
                <a:ext cx="1747989" cy="67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3600" kern="0" dirty="0">
                    <a:solidFill>
                      <a:schemeClr val="bg2"/>
                    </a:solidFill>
                    <a:latin typeface="IBM Plex Sans Light" panose="020B0403050203000203" pitchFamily="34" charset="0"/>
                  </a:rPr>
                  <a:t>Foundation</a:t>
                </a:r>
              </a:p>
              <a:p>
                <a:pPr algn="ctr">
                  <a:lnSpc>
                    <a:spcPct val="100000"/>
                  </a:lnSpc>
                </a:pPr>
                <a:r>
                  <a:rPr lang="en-US" sz="3600" kern="0" dirty="0">
                    <a:solidFill>
                      <a:schemeClr val="bg2"/>
                    </a:solidFill>
                    <a:latin typeface="IBM Plex Sans Light" panose="020B0403050203000203" pitchFamily="34" charset="0"/>
                  </a:rPr>
                  <a:t>models</a:t>
                </a:r>
              </a:p>
            </p:txBody>
          </p:sp>
        </p:grpSp>
        <p:grpSp>
          <p:nvGrpSpPr>
            <p:cNvPr id="18" name="Group 17">
              <a:extLst>
                <a:ext uri="{FF2B5EF4-FFF2-40B4-BE49-F238E27FC236}">
                  <a16:creationId xmlns:a16="http://schemas.microsoft.com/office/drawing/2014/main" id="{7421CA1A-BDEA-ABE3-87FB-30032B11C298}"/>
                </a:ext>
              </a:extLst>
            </p:cNvPr>
            <p:cNvGrpSpPr/>
            <p:nvPr/>
          </p:nvGrpSpPr>
          <p:grpSpPr>
            <a:xfrm>
              <a:off x="7580849" y="8222071"/>
              <a:ext cx="2286000" cy="2286000"/>
              <a:chOff x="8394192" y="5145786"/>
              <a:chExt cx="2286000" cy="2286000"/>
            </a:xfrm>
          </p:grpSpPr>
          <p:sp>
            <p:nvSpPr>
              <p:cNvPr id="34" name="Oval 33">
                <a:extLst>
                  <a:ext uri="{FF2B5EF4-FFF2-40B4-BE49-F238E27FC236}">
                    <a16:creationId xmlns:a16="http://schemas.microsoft.com/office/drawing/2014/main" id="{CDA79464-11FD-4374-1531-B02A571CF913}"/>
                  </a:ext>
                </a:extLst>
              </p:cNvPr>
              <p:cNvSpPr>
                <a:spLocks noChangeAspect="1"/>
              </p:cNvSpPr>
              <p:nvPr/>
            </p:nvSpPr>
            <p:spPr bwMode="auto">
              <a:xfrm>
                <a:off x="8394192" y="5145786"/>
                <a:ext cx="2286000" cy="2286000"/>
              </a:xfrm>
              <a:prstGeom prst="ellipse">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5" name="Title 1">
                <a:extLst>
                  <a:ext uri="{FF2B5EF4-FFF2-40B4-BE49-F238E27FC236}">
                    <a16:creationId xmlns:a16="http://schemas.microsoft.com/office/drawing/2014/main" id="{2C134740-8678-F86D-EEFE-1DF1EBEE68E4}"/>
                  </a:ext>
                </a:extLst>
              </p:cNvPr>
              <p:cNvSpPr txBox="1">
                <a:spLocks/>
              </p:cNvSpPr>
              <p:nvPr/>
            </p:nvSpPr>
            <p:spPr>
              <a:xfrm>
                <a:off x="8663198" y="5951831"/>
                <a:ext cx="1747989" cy="67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2400" kern="0" dirty="0">
                    <a:solidFill>
                      <a:srgbClr val="161616"/>
                    </a:solidFill>
                    <a:latin typeface="IBM Plex Sans Light" panose="020B0403050203000203" pitchFamily="34" charset="0"/>
                  </a:rPr>
                  <a:t>Speech</a:t>
                </a:r>
              </a:p>
            </p:txBody>
          </p:sp>
        </p:grpSp>
        <p:grpSp>
          <p:nvGrpSpPr>
            <p:cNvPr id="19" name="Group 18">
              <a:extLst>
                <a:ext uri="{FF2B5EF4-FFF2-40B4-BE49-F238E27FC236}">
                  <a16:creationId xmlns:a16="http://schemas.microsoft.com/office/drawing/2014/main" id="{3F76C4CC-C1DC-FC1D-3768-68E4A9D3AC30}"/>
                </a:ext>
              </a:extLst>
            </p:cNvPr>
            <p:cNvGrpSpPr/>
            <p:nvPr/>
          </p:nvGrpSpPr>
          <p:grpSpPr>
            <a:xfrm>
              <a:off x="14543087" y="3230309"/>
              <a:ext cx="2286000" cy="2286000"/>
              <a:chOff x="8394192" y="5145786"/>
              <a:chExt cx="2286000" cy="2286000"/>
            </a:xfrm>
          </p:grpSpPr>
          <p:sp>
            <p:nvSpPr>
              <p:cNvPr id="32" name="Oval 31">
                <a:extLst>
                  <a:ext uri="{FF2B5EF4-FFF2-40B4-BE49-F238E27FC236}">
                    <a16:creationId xmlns:a16="http://schemas.microsoft.com/office/drawing/2014/main" id="{38729C3D-D344-2048-366C-F907E82472C0}"/>
                  </a:ext>
                </a:extLst>
              </p:cNvPr>
              <p:cNvSpPr>
                <a:spLocks noChangeAspect="1"/>
              </p:cNvSpPr>
              <p:nvPr/>
            </p:nvSpPr>
            <p:spPr bwMode="auto">
              <a:xfrm>
                <a:off x="8394192" y="5145786"/>
                <a:ext cx="2286000" cy="2286000"/>
              </a:xfrm>
              <a:prstGeom prst="ellipse">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3" name="Title 1">
                <a:extLst>
                  <a:ext uri="{FF2B5EF4-FFF2-40B4-BE49-F238E27FC236}">
                    <a16:creationId xmlns:a16="http://schemas.microsoft.com/office/drawing/2014/main" id="{0FA05EBF-1650-1637-ECC1-A15664AFF279}"/>
                  </a:ext>
                </a:extLst>
              </p:cNvPr>
              <p:cNvSpPr txBox="1">
                <a:spLocks/>
              </p:cNvSpPr>
              <p:nvPr/>
            </p:nvSpPr>
            <p:spPr>
              <a:xfrm>
                <a:off x="8663198" y="5951831"/>
                <a:ext cx="1747989" cy="67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2400" kern="0" dirty="0">
                    <a:solidFill>
                      <a:srgbClr val="161616"/>
                    </a:solidFill>
                    <a:latin typeface="IBM Plex Sans Light" panose="020B0403050203000203" pitchFamily="34" charset="0"/>
                  </a:rPr>
                  <a:t>Geospatial</a:t>
                </a:r>
              </a:p>
            </p:txBody>
          </p:sp>
        </p:grpSp>
        <p:grpSp>
          <p:nvGrpSpPr>
            <p:cNvPr id="20" name="Group 19">
              <a:extLst>
                <a:ext uri="{FF2B5EF4-FFF2-40B4-BE49-F238E27FC236}">
                  <a16:creationId xmlns:a16="http://schemas.microsoft.com/office/drawing/2014/main" id="{6D1FC5A3-5B7F-3071-418B-6131DBCFA7A2}"/>
                </a:ext>
              </a:extLst>
            </p:cNvPr>
            <p:cNvGrpSpPr/>
            <p:nvPr/>
          </p:nvGrpSpPr>
          <p:grpSpPr>
            <a:xfrm rot="10800000" flipV="1">
              <a:off x="7580849" y="3230309"/>
              <a:ext cx="2286000" cy="2286000"/>
              <a:chOff x="8394192" y="5145786"/>
              <a:chExt cx="2286000" cy="2286000"/>
            </a:xfrm>
          </p:grpSpPr>
          <p:sp>
            <p:nvSpPr>
              <p:cNvPr id="30" name="Oval 29">
                <a:extLst>
                  <a:ext uri="{FF2B5EF4-FFF2-40B4-BE49-F238E27FC236}">
                    <a16:creationId xmlns:a16="http://schemas.microsoft.com/office/drawing/2014/main" id="{6B352CFF-7CF4-5B75-9EDA-FC98216A5A5F}"/>
                  </a:ext>
                </a:extLst>
              </p:cNvPr>
              <p:cNvSpPr>
                <a:spLocks noChangeAspect="1"/>
              </p:cNvSpPr>
              <p:nvPr/>
            </p:nvSpPr>
            <p:spPr bwMode="auto">
              <a:xfrm>
                <a:off x="8394192" y="5145786"/>
                <a:ext cx="2286000" cy="2286000"/>
              </a:xfrm>
              <a:prstGeom prst="ellipse">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1" name="Title 1">
                <a:extLst>
                  <a:ext uri="{FF2B5EF4-FFF2-40B4-BE49-F238E27FC236}">
                    <a16:creationId xmlns:a16="http://schemas.microsoft.com/office/drawing/2014/main" id="{5B49E02D-5468-A02B-EF53-F895BCA6C69B}"/>
                  </a:ext>
                </a:extLst>
              </p:cNvPr>
              <p:cNvSpPr txBox="1">
                <a:spLocks/>
              </p:cNvSpPr>
              <p:nvPr/>
            </p:nvSpPr>
            <p:spPr>
              <a:xfrm>
                <a:off x="8663198" y="5951831"/>
                <a:ext cx="1747989" cy="67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2400" kern="0" dirty="0">
                    <a:solidFill>
                      <a:srgbClr val="161616"/>
                    </a:solidFill>
                    <a:latin typeface="IBM Plex Sans Light" panose="020B0403050203000203" pitchFamily="34" charset="0"/>
                  </a:rPr>
                  <a:t>IT</a:t>
                </a:r>
                <a:br>
                  <a:rPr lang="en-US" sz="2400" kern="0" dirty="0">
                    <a:solidFill>
                      <a:srgbClr val="161616"/>
                    </a:solidFill>
                    <a:latin typeface="IBM Plex Sans Light" panose="020B0403050203000203" pitchFamily="34" charset="0"/>
                  </a:rPr>
                </a:br>
                <a:r>
                  <a:rPr lang="en-US" sz="2400" kern="0" dirty="0">
                    <a:solidFill>
                      <a:srgbClr val="161616"/>
                    </a:solidFill>
                    <a:latin typeface="IBM Plex Sans Light" panose="020B0403050203000203" pitchFamily="34" charset="0"/>
                  </a:rPr>
                  <a:t>data</a:t>
                </a:r>
              </a:p>
            </p:txBody>
          </p:sp>
        </p:grpSp>
        <p:grpSp>
          <p:nvGrpSpPr>
            <p:cNvPr id="21" name="Group 20">
              <a:extLst>
                <a:ext uri="{FF2B5EF4-FFF2-40B4-BE49-F238E27FC236}">
                  <a16:creationId xmlns:a16="http://schemas.microsoft.com/office/drawing/2014/main" id="{8A7A3CA3-B57A-7FC5-E982-8A5BC5AB2D72}"/>
                </a:ext>
              </a:extLst>
            </p:cNvPr>
            <p:cNvGrpSpPr/>
            <p:nvPr/>
          </p:nvGrpSpPr>
          <p:grpSpPr>
            <a:xfrm rot="10800000" flipV="1">
              <a:off x="14543087" y="8222071"/>
              <a:ext cx="2286000" cy="2286000"/>
              <a:chOff x="8394192" y="5145786"/>
              <a:chExt cx="2286000" cy="2286000"/>
            </a:xfrm>
          </p:grpSpPr>
          <p:sp>
            <p:nvSpPr>
              <p:cNvPr id="28" name="Oval 27">
                <a:extLst>
                  <a:ext uri="{FF2B5EF4-FFF2-40B4-BE49-F238E27FC236}">
                    <a16:creationId xmlns:a16="http://schemas.microsoft.com/office/drawing/2014/main" id="{42DD54BC-B7F1-1EA0-0105-E4A3A850E0D0}"/>
                  </a:ext>
                </a:extLst>
              </p:cNvPr>
              <p:cNvSpPr>
                <a:spLocks noChangeAspect="1"/>
              </p:cNvSpPr>
              <p:nvPr/>
            </p:nvSpPr>
            <p:spPr bwMode="auto">
              <a:xfrm>
                <a:off x="8394192" y="5145786"/>
                <a:ext cx="2286000" cy="2286000"/>
              </a:xfrm>
              <a:prstGeom prst="ellipse">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9" name="Title 1">
                <a:extLst>
                  <a:ext uri="{FF2B5EF4-FFF2-40B4-BE49-F238E27FC236}">
                    <a16:creationId xmlns:a16="http://schemas.microsoft.com/office/drawing/2014/main" id="{79FC2263-8686-DFC7-4290-8AA7CEA6344C}"/>
                  </a:ext>
                </a:extLst>
              </p:cNvPr>
              <p:cNvSpPr txBox="1">
                <a:spLocks/>
              </p:cNvSpPr>
              <p:nvPr/>
            </p:nvSpPr>
            <p:spPr>
              <a:xfrm>
                <a:off x="8663198" y="5951831"/>
                <a:ext cx="1747989" cy="67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2400" kern="0" dirty="0">
                    <a:solidFill>
                      <a:srgbClr val="161616"/>
                    </a:solidFill>
                    <a:latin typeface="IBM Plex Sans Light" panose="020B0403050203000203" pitchFamily="34" charset="0"/>
                  </a:rPr>
                  <a:t>Images</a:t>
                </a:r>
              </a:p>
            </p:txBody>
          </p:sp>
        </p:grpSp>
        <p:grpSp>
          <p:nvGrpSpPr>
            <p:cNvPr id="22" name="Group 21">
              <a:extLst>
                <a:ext uri="{FF2B5EF4-FFF2-40B4-BE49-F238E27FC236}">
                  <a16:creationId xmlns:a16="http://schemas.microsoft.com/office/drawing/2014/main" id="{2B4777DB-618A-C1AD-D73D-9A5D1CEF9531}"/>
                </a:ext>
              </a:extLst>
            </p:cNvPr>
            <p:cNvGrpSpPr/>
            <p:nvPr/>
          </p:nvGrpSpPr>
          <p:grpSpPr>
            <a:xfrm flipH="1">
              <a:off x="12390658" y="9775961"/>
              <a:ext cx="2286000" cy="2285198"/>
              <a:chOff x="8394192" y="5145786"/>
              <a:chExt cx="2286000" cy="2286000"/>
            </a:xfrm>
          </p:grpSpPr>
          <p:sp>
            <p:nvSpPr>
              <p:cNvPr id="26" name="Oval 25">
                <a:extLst>
                  <a:ext uri="{FF2B5EF4-FFF2-40B4-BE49-F238E27FC236}">
                    <a16:creationId xmlns:a16="http://schemas.microsoft.com/office/drawing/2014/main" id="{F9E43471-8AE2-AECE-26C1-6878C5377B2A}"/>
                  </a:ext>
                </a:extLst>
              </p:cNvPr>
              <p:cNvSpPr>
                <a:spLocks noChangeAspect="1"/>
              </p:cNvSpPr>
              <p:nvPr/>
            </p:nvSpPr>
            <p:spPr bwMode="auto">
              <a:xfrm>
                <a:off x="8394192" y="5145786"/>
                <a:ext cx="2286000" cy="2286000"/>
              </a:xfrm>
              <a:prstGeom prst="ellipse">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7" name="Title 1">
                <a:extLst>
                  <a:ext uri="{FF2B5EF4-FFF2-40B4-BE49-F238E27FC236}">
                    <a16:creationId xmlns:a16="http://schemas.microsoft.com/office/drawing/2014/main" id="{93EC77CB-EE17-67E2-F882-E01E42C0A703}"/>
                  </a:ext>
                </a:extLst>
              </p:cNvPr>
              <p:cNvSpPr txBox="1">
                <a:spLocks/>
              </p:cNvSpPr>
              <p:nvPr/>
            </p:nvSpPr>
            <p:spPr>
              <a:xfrm>
                <a:off x="8663198" y="5951831"/>
                <a:ext cx="1747989" cy="67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2400" kern="0" dirty="0">
                    <a:solidFill>
                      <a:srgbClr val="161616"/>
                    </a:solidFill>
                    <a:latin typeface="IBM Plex Sans Light" panose="020B0403050203000203" pitchFamily="34" charset="0"/>
                  </a:rPr>
                  <a:t>Dialog</a:t>
                </a:r>
              </a:p>
            </p:txBody>
          </p:sp>
        </p:grpSp>
        <p:grpSp>
          <p:nvGrpSpPr>
            <p:cNvPr id="23" name="Group 22">
              <a:extLst>
                <a:ext uri="{FF2B5EF4-FFF2-40B4-BE49-F238E27FC236}">
                  <a16:creationId xmlns:a16="http://schemas.microsoft.com/office/drawing/2014/main" id="{C90289BC-92DC-FF54-C1C9-0713DB4025B3}"/>
                </a:ext>
              </a:extLst>
            </p:cNvPr>
            <p:cNvGrpSpPr/>
            <p:nvPr/>
          </p:nvGrpSpPr>
          <p:grpSpPr>
            <a:xfrm flipH="1">
              <a:off x="9733278" y="1673575"/>
              <a:ext cx="2286802" cy="2286000"/>
              <a:chOff x="8393390" y="5145786"/>
              <a:chExt cx="2286802" cy="2286802"/>
            </a:xfrm>
          </p:grpSpPr>
          <p:sp>
            <p:nvSpPr>
              <p:cNvPr id="24" name="Oval 23">
                <a:extLst>
                  <a:ext uri="{FF2B5EF4-FFF2-40B4-BE49-F238E27FC236}">
                    <a16:creationId xmlns:a16="http://schemas.microsoft.com/office/drawing/2014/main" id="{944C4F20-CCA6-DF54-839B-FACCA9F6935D}"/>
                  </a:ext>
                </a:extLst>
              </p:cNvPr>
              <p:cNvSpPr>
                <a:spLocks noChangeAspect="1"/>
              </p:cNvSpPr>
              <p:nvPr/>
            </p:nvSpPr>
            <p:spPr bwMode="auto">
              <a:xfrm>
                <a:off x="8393390" y="5145786"/>
                <a:ext cx="2286802" cy="2286802"/>
              </a:xfrm>
              <a:prstGeom prst="ellipse">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5" name="Title 1">
                <a:extLst>
                  <a:ext uri="{FF2B5EF4-FFF2-40B4-BE49-F238E27FC236}">
                    <a16:creationId xmlns:a16="http://schemas.microsoft.com/office/drawing/2014/main" id="{05AD75BA-118C-E916-1180-7333402978A4}"/>
                  </a:ext>
                </a:extLst>
              </p:cNvPr>
              <p:cNvSpPr txBox="1">
                <a:spLocks/>
              </p:cNvSpPr>
              <p:nvPr/>
            </p:nvSpPr>
            <p:spPr>
              <a:xfrm>
                <a:off x="8663198" y="5951831"/>
                <a:ext cx="1747989" cy="67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2400" kern="0" dirty="0">
                    <a:solidFill>
                      <a:srgbClr val="161616"/>
                    </a:solidFill>
                    <a:latin typeface="IBM Plex Sans Light" panose="020B0403050203000203" pitchFamily="34" charset="0"/>
                  </a:rPr>
                  <a:t>Sensor</a:t>
                </a:r>
                <a:br>
                  <a:rPr lang="en-US" sz="2400" kern="0" dirty="0">
                    <a:solidFill>
                      <a:srgbClr val="161616"/>
                    </a:solidFill>
                    <a:latin typeface="IBM Plex Sans Light" panose="020B0403050203000203" pitchFamily="34" charset="0"/>
                  </a:rPr>
                </a:br>
                <a:r>
                  <a:rPr lang="en-US" sz="2400" kern="0" dirty="0">
                    <a:solidFill>
                      <a:srgbClr val="161616"/>
                    </a:solidFill>
                    <a:latin typeface="IBM Plex Sans Light" panose="020B0403050203000203" pitchFamily="34" charset="0"/>
                  </a:rPr>
                  <a:t>data</a:t>
                </a:r>
              </a:p>
            </p:txBody>
          </p:sp>
        </p:grpSp>
      </p:grpSp>
    </p:spTree>
    <p:extLst>
      <p:ext uri="{BB962C8B-B14F-4D97-AF65-F5344CB8AC3E}">
        <p14:creationId xmlns:p14="http://schemas.microsoft.com/office/powerpoint/2010/main" val="123513489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BCA8FF-AC2B-FD91-4C66-737851D61D30}"/>
              </a:ext>
            </a:extLst>
          </p:cNvPr>
          <p:cNvSpPr txBox="1">
            <a:spLocks/>
          </p:cNvSpPr>
          <p:nvPr/>
        </p:nvSpPr>
        <p:spPr>
          <a:xfrm>
            <a:off x="576072" y="600786"/>
            <a:ext cx="10396728" cy="2142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4400" kern="0" dirty="0">
                <a:latin typeface="IBM Plex Sans Light" panose="020B0403050203000203" pitchFamily="34" charset="0"/>
              </a:rPr>
              <a:t>Building blocks…</a:t>
            </a:r>
          </a:p>
          <a:p>
            <a:pPr>
              <a:lnSpc>
                <a:spcPct val="100000"/>
              </a:lnSpc>
            </a:pPr>
            <a:r>
              <a:rPr lang="en-US" sz="4400" kern="0" dirty="0">
                <a:latin typeface="IBM Plex Sans Light" panose="020B0403050203000203" pitchFamily="34" charset="0"/>
              </a:rPr>
              <a:t>unleash the opportunity </a:t>
            </a:r>
            <a:br>
              <a:rPr lang="en-US" sz="4400" kern="0" dirty="0">
                <a:latin typeface="IBM Plex Sans Light" panose="020B0403050203000203" pitchFamily="34" charset="0"/>
              </a:rPr>
            </a:br>
            <a:endParaRPr lang="en-US" sz="4400" kern="0" dirty="0">
              <a:latin typeface="IBM Plex Sans Light" panose="020B0403050203000203" pitchFamily="34" charset="0"/>
            </a:endParaRPr>
          </a:p>
        </p:txBody>
      </p:sp>
      <p:graphicFrame>
        <p:nvGraphicFramePr>
          <p:cNvPr id="5" name="Table 8">
            <a:extLst>
              <a:ext uri="{FF2B5EF4-FFF2-40B4-BE49-F238E27FC236}">
                <a16:creationId xmlns:a16="http://schemas.microsoft.com/office/drawing/2014/main" id="{5FD13772-4EBC-CDB2-7D48-FCA91669C7D3}"/>
              </a:ext>
            </a:extLst>
          </p:cNvPr>
          <p:cNvGraphicFramePr>
            <a:graphicFrameLocks noGrp="1" noChangeAspect="1"/>
          </p:cNvGraphicFramePr>
          <p:nvPr>
            <p:extLst>
              <p:ext uri="{D42A27DB-BD31-4B8C-83A1-F6EECF244321}">
                <p14:modId xmlns:p14="http://schemas.microsoft.com/office/powerpoint/2010/main" val="2160927826"/>
              </p:ext>
            </p:extLst>
          </p:nvPr>
        </p:nvGraphicFramePr>
        <p:xfrm>
          <a:off x="12793361" y="3144454"/>
          <a:ext cx="6912943" cy="8665248"/>
        </p:xfrm>
        <a:graphic>
          <a:graphicData uri="http://schemas.openxmlformats.org/drawingml/2006/table">
            <a:tbl>
              <a:tblPr firstRow="1" bandRow="1">
                <a:tableStyleId>{5C22544A-7EE6-4342-B048-85BDC9FD1C3A}</a:tableStyleId>
              </a:tblPr>
              <a:tblGrid>
                <a:gridCol w="6912943">
                  <a:extLst>
                    <a:ext uri="{9D8B030D-6E8A-4147-A177-3AD203B41FA5}">
                      <a16:colId xmlns:a16="http://schemas.microsoft.com/office/drawing/2014/main" val="3193381668"/>
                    </a:ext>
                  </a:extLst>
                </a:gridCol>
              </a:tblGrid>
              <a:tr h="21663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4400" b="0" i="0" dirty="0">
                          <a:solidFill>
                            <a:schemeClr val="tx1"/>
                          </a:solidFill>
                          <a:latin typeface="IBM Plex Sans Light" panose="020B0403050203000203" pitchFamily="34" charset="0"/>
                        </a:rPr>
                        <a:t>Large language models</a:t>
                      </a:r>
                    </a:p>
                  </a:txBody>
                  <a:tcPr marL="274320" marT="9144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extLst>
                  <a:ext uri="{0D108BD9-81ED-4DB2-BD59-A6C34878D82A}">
                    <a16:rowId xmlns:a16="http://schemas.microsoft.com/office/drawing/2014/main" val="629646195"/>
                  </a:ext>
                </a:extLst>
              </a:tr>
              <a:tr h="21663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4400" b="0" i="0" dirty="0">
                          <a:solidFill>
                            <a:schemeClr val="tx1"/>
                          </a:solidFill>
                          <a:latin typeface="IBM Plex Sans Light" panose="020B0403050203000203" pitchFamily="34" charset="0"/>
                        </a:rPr>
                        <a:t>IT Automation models</a:t>
                      </a:r>
                    </a:p>
                  </a:txBody>
                  <a:tcPr marL="274320" marT="9144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extLst>
                  <a:ext uri="{0D108BD9-81ED-4DB2-BD59-A6C34878D82A}">
                    <a16:rowId xmlns:a16="http://schemas.microsoft.com/office/drawing/2014/main" val="2272290489"/>
                  </a:ext>
                </a:extLst>
              </a:tr>
              <a:tr h="21663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4400" b="0" i="0" dirty="0">
                          <a:solidFill>
                            <a:schemeClr val="tx1"/>
                          </a:solidFill>
                          <a:latin typeface="IBM Plex Sans Light" panose="020B0403050203000203" pitchFamily="34" charset="0"/>
                        </a:rPr>
                        <a:t>Digital Labor models</a:t>
                      </a:r>
                    </a:p>
                  </a:txBody>
                  <a:tcPr marL="274320" marT="9144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extLst>
                  <a:ext uri="{0D108BD9-81ED-4DB2-BD59-A6C34878D82A}">
                    <a16:rowId xmlns:a16="http://schemas.microsoft.com/office/drawing/2014/main" val="674561343"/>
                  </a:ext>
                </a:extLst>
              </a:tr>
              <a:tr h="2166312">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4400" b="0" i="0" dirty="0">
                          <a:solidFill>
                            <a:schemeClr val="tx1"/>
                          </a:solidFill>
                          <a:latin typeface="IBM Plex Sans Light" panose="020B0403050203000203" pitchFamily="34" charset="0"/>
                        </a:rPr>
                        <a:t>Cybersecurity models</a:t>
                      </a:r>
                    </a:p>
                  </a:txBody>
                  <a:tcPr marL="274320" marT="9144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5F6FF"/>
                    </a:solidFill>
                  </a:tcPr>
                </a:tc>
                <a:extLst>
                  <a:ext uri="{0D108BD9-81ED-4DB2-BD59-A6C34878D82A}">
                    <a16:rowId xmlns:a16="http://schemas.microsoft.com/office/drawing/2014/main" val="1800167560"/>
                  </a:ext>
                </a:extLst>
              </a:tr>
            </a:tbl>
          </a:graphicData>
        </a:graphic>
      </p:graphicFrame>
      <p:sp>
        <p:nvSpPr>
          <p:cNvPr id="27" name="Title 1">
            <a:extLst>
              <a:ext uri="{FF2B5EF4-FFF2-40B4-BE49-F238E27FC236}">
                <a16:creationId xmlns:a16="http://schemas.microsoft.com/office/drawing/2014/main" id="{EB11318B-B5FD-66A5-A04E-4F4A5884D035}"/>
              </a:ext>
            </a:extLst>
          </p:cNvPr>
          <p:cNvSpPr txBox="1">
            <a:spLocks/>
          </p:cNvSpPr>
          <p:nvPr/>
        </p:nvSpPr>
        <p:spPr>
          <a:xfrm>
            <a:off x="12847200" y="1586198"/>
            <a:ext cx="5863745" cy="1472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4400" kern="0" dirty="0">
                <a:solidFill>
                  <a:srgbClr val="0F62FE"/>
                </a:solidFill>
                <a:latin typeface="IBM Plex Sans Light" panose="020B0403050203000203" pitchFamily="34" charset="0"/>
              </a:rPr>
              <a:t>Foundation models</a:t>
            </a:r>
            <a:br>
              <a:rPr lang="en-US" sz="4400" kern="0" dirty="0">
                <a:solidFill>
                  <a:srgbClr val="0F62FE"/>
                </a:solidFill>
                <a:latin typeface="IBM Plex Sans Light" panose="020B0403050203000203" pitchFamily="34" charset="0"/>
              </a:rPr>
            </a:br>
            <a:r>
              <a:rPr lang="en-US" sz="4400" kern="0" dirty="0">
                <a:solidFill>
                  <a:srgbClr val="0F62FE"/>
                </a:solidFill>
                <a:latin typeface="IBM Plex Sans Light" panose="020B0403050203000203" pitchFamily="34" charset="0"/>
              </a:rPr>
              <a:t>for business</a:t>
            </a:r>
          </a:p>
        </p:txBody>
      </p:sp>
      <p:sp>
        <p:nvSpPr>
          <p:cNvPr id="2" name="Title 1">
            <a:extLst>
              <a:ext uri="{FF2B5EF4-FFF2-40B4-BE49-F238E27FC236}">
                <a16:creationId xmlns:a16="http://schemas.microsoft.com/office/drawing/2014/main" id="{29BB5197-9092-704B-34F7-39F2FC254E7F}"/>
              </a:ext>
            </a:extLst>
          </p:cNvPr>
          <p:cNvSpPr txBox="1">
            <a:spLocks/>
          </p:cNvSpPr>
          <p:nvPr/>
        </p:nvSpPr>
        <p:spPr>
          <a:xfrm>
            <a:off x="1358945" y="4111321"/>
            <a:ext cx="2209646" cy="10608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2400" kern="0" dirty="0">
                <a:latin typeface="IBM Plex Sans Light" panose="020B0403050203000203" pitchFamily="34" charset="0"/>
              </a:rPr>
              <a:t>ChatGPT </a:t>
            </a:r>
            <a:br>
              <a:rPr lang="en-US" sz="2400" kern="0" dirty="0">
                <a:latin typeface="IBM Plex Sans Light" panose="020B0403050203000203" pitchFamily="34" charset="0"/>
              </a:rPr>
            </a:br>
            <a:r>
              <a:rPr lang="en-US" sz="2400" kern="0" dirty="0">
                <a:latin typeface="IBM Plex Sans Light" panose="020B0403050203000203" pitchFamily="34" charset="0"/>
              </a:rPr>
              <a:t>inspired interest...</a:t>
            </a:r>
          </a:p>
        </p:txBody>
      </p:sp>
      <p:sp>
        <p:nvSpPr>
          <p:cNvPr id="12" name="Rectangle 11">
            <a:extLst>
              <a:ext uri="{FF2B5EF4-FFF2-40B4-BE49-F238E27FC236}">
                <a16:creationId xmlns:a16="http://schemas.microsoft.com/office/drawing/2014/main" id="{6BF8581C-E31B-EA91-73E5-34AD9D7F659E}"/>
              </a:ext>
            </a:extLst>
          </p:cNvPr>
          <p:cNvSpPr/>
          <p:nvPr/>
        </p:nvSpPr>
        <p:spPr bwMode="auto">
          <a:xfrm>
            <a:off x="8579945" y="5330555"/>
            <a:ext cx="2208330" cy="4341276"/>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200" b="0" i="0" u="none" strike="noStrike" cap="none" normalizeH="0" baseline="0" dirty="0">
              <a:ln>
                <a:noFill/>
              </a:ln>
              <a:solidFill>
                <a:schemeClr val="bg1"/>
              </a:solidFill>
              <a:effectLst/>
              <a:latin typeface="+mn-lt"/>
            </a:endParaRPr>
          </a:p>
        </p:txBody>
      </p:sp>
      <p:pic>
        <p:nvPicPr>
          <p:cNvPr id="14" name="Picture 13">
            <a:extLst>
              <a:ext uri="{FF2B5EF4-FFF2-40B4-BE49-F238E27FC236}">
                <a16:creationId xmlns:a16="http://schemas.microsoft.com/office/drawing/2014/main" id="{0F5D9BA7-E5DE-1088-7F43-DACD510C7EAE}"/>
              </a:ext>
            </a:extLst>
          </p:cNvPr>
          <p:cNvPicPr>
            <a:picLocks/>
          </p:cNvPicPr>
          <p:nvPr/>
        </p:nvPicPr>
        <p:blipFill>
          <a:blip r:embed="rId3"/>
          <a:srcRect/>
          <a:stretch/>
        </p:blipFill>
        <p:spPr>
          <a:xfrm>
            <a:off x="9249770" y="6139564"/>
            <a:ext cx="868680" cy="867493"/>
          </a:xfrm>
          <a:prstGeom prst="rect">
            <a:avLst/>
          </a:prstGeom>
        </p:spPr>
      </p:pic>
      <p:sp>
        <p:nvSpPr>
          <p:cNvPr id="15" name="Title 1">
            <a:extLst>
              <a:ext uri="{FF2B5EF4-FFF2-40B4-BE49-F238E27FC236}">
                <a16:creationId xmlns:a16="http://schemas.microsoft.com/office/drawing/2014/main" id="{96344511-AC82-E32D-A63B-9C740F9EB18F}"/>
              </a:ext>
            </a:extLst>
          </p:cNvPr>
          <p:cNvSpPr txBox="1">
            <a:spLocks/>
          </p:cNvSpPr>
          <p:nvPr/>
        </p:nvSpPr>
        <p:spPr>
          <a:xfrm>
            <a:off x="8595375" y="5564467"/>
            <a:ext cx="2177470" cy="659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2400" kern="0" dirty="0">
                <a:solidFill>
                  <a:srgbClr val="0F62FE"/>
                </a:solidFill>
                <a:latin typeface="IBM Plex Sans Light" panose="020B0403050203000203" pitchFamily="34" charset="0"/>
              </a:rPr>
              <a:t>Generative AI</a:t>
            </a:r>
          </a:p>
        </p:txBody>
      </p:sp>
      <p:sp>
        <p:nvSpPr>
          <p:cNvPr id="16" name="Text Placeholder 5">
            <a:extLst>
              <a:ext uri="{FF2B5EF4-FFF2-40B4-BE49-F238E27FC236}">
                <a16:creationId xmlns:a16="http://schemas.microsoft.com/office/drawing/2014/main" id="{01698EDE-B460-C97A-E33A-8B961093D207}"/>
              </a:ext>
            </a:extLst>
          </p:cNvPr>
          <p:cNvSpPr txBox="1">
            <a:spLocks/>
          </p:cNvSpPr>
          <p:nvPr/>
        </p:nvSpPr>
        <p:spPr>
          <a:xfrm>
            <a:off x="8599834" y="7271017"/>
            <a:ext cx="2168552" cy="911133"/>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2400" kern="0" dirty="0"/>
              <a:t>Anything</a:t>
            </a:r>
            <a:br>
              <a:rPr lang="en-US" sz="2400" kern="0" dirty="0"/>
            </a:br>
            <a:r>
              <a:rPr lang="en-US" sz="2400" kern="0" dirty="0"/>
              <a:t>that creates</a:t>
            </a:r>
            <a:br>
              <a:rPr lang="en-US" sz="2400" kern="0" dirty="0"/>
            </a:br>
            <a:r>
              <a:rPr lang="en-US" sz="2400" kern="0" dirty="0"/>
              <a:t>new content </a:t>
            </a:r>
          </a:p>
        </p:txBody>
      </p:sp>
      <p:sp>
        <p:nvSpPr>
          <p:cNvPr id="11" name="Rectangle 10">
            <a:extLst>
              <a:ext uri="{FF2B5EF4-FFF2-40B4-BE49-F238E27FC236}">
                <a16:creationId xmlns:a16="http://schemas.microsoft.com/office/drawing/2014/main" id="{6374DB22-8B9A-928A-47D1-511C2760F847}"/>
              </a:ext>
            </a:extLst>
          </p:cNvPr>
          <p:cNvSpPr/>
          <p:nvPr/>
        </p:nvSpPr>
        <p:spPr bwMode="auto">
          <a:xfrm>
            <a:off x="1331026" y="5390456"/>
            <a:ext cx="2208330" cy="4341276"/>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200" b="0" i="0" u="none" strike="noStrike" cap="none" normalizeH="0" baseline="0" dirty="0">
              <a:ln>
                <a:noFill/>
              </a:ln>
              <a:solidFill>
                <a:schemeClr val="bg1"/>
              </a:solidFill>
              <a:effectLst/>
              <a:latin typeface="+mn-lt"/>
            </a:endParaRPr>
          </a:p>
        </p:txBody>
      </p:sp>
      <p:pic>
        <p:nvPicPr>
          <p:cNvPr id="9" name="Picture 8">
            <a:extLst>
              <a:ext uri="{FF2B5EF4-FFF2-40B4-BE49-F238E27FC236}">
                <a16:creationId xmlns:a16="http://schemas.microsoft.com/office/drawing/2014/main" id="{AEE6D294-C193-19F1-D37F-A90B7C27A223}"/>
              </a:ext>
            </a:extLst>
          </p:cNvPr>
          <p:cNvPicPr>
            <a:picLocks/>
          </p:cNvPicPr>
          <p:nvPr/>
        </p:nvPicPr>
        <p:blipFill>
          <a:blip r:embed="rId4"/>
          <a:srcRect/>
          <a:stretch/>
        </p:blipFill>
        <p:spPr>
          <a:xfrm>
            <a:off x="2000851" y="6802730"/>
            <a:ext cx="868680" cy="867493"/>
          </a:xfrm>
          <a:prstGeom prst="rect">
            <a:avLst/>
          </a:prstGeom>
        </p:spPr>
      </p:pic>
      <p:sp>
        <p:nvSpPr>
          <p:cNvPr id="37" name="Title 1">
            <a:extLst>
              <a:ext uri="{FF2B5EF4-FFF2-40B4-BE49-F238E27FC236}">
                <a16:creationId xmlns:a16="http://schemas.microsoft.com/office/drawing/2014/main" id="{7E240106-4C5A-6572-DAB6-6058B2999559}"/>
              </a:ext>
            </a:extLst>
          </p:cNvPr>
          <p:cNvSpPr txBox="1">
            <a:spLocks/>
          </p:cNvSpPr>
          <p:nvPr/>
        </p:nvSpPr>
        <p:spPr>
          <a:xfrm>
            <a:off x="1491112" y="5624368"/>
            <a:ext cx="1888159" cy="659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2400" kern="0" dirty="0">
                <a:solidFill>
                  <a:srgbClr val="0F62FE"/>
                </a:solidFill>
                <a:latin typeface="IBM Plex Sans Light" panose="020B0403050203000203" pitchFamily="34" charset="0"/>
              </a:rPr>
              <a:t>Large language model</a:t>
            </a:r>
          </a:p>
        </p:txBody>
      </p:sp>
      <p:sp>
        <p:nvSpPr>
          <p:cNvPr id="38" name="Text Placeholder 5">
            <a:extLst>
              <a:ext uri="{FF2B5EF4-FFF2-40B4-BE49-F238E27FC236}">
                <a16:creationId xmlns:a16="http://schemas.microsoft.com/office/drawing/2014/main" id="{2E4CD4C1-9E5E-5AF0-03F2-56BE5B42E8E6}"/>
              </a:ext>
            </a:extLst>
          </p:cNvPr>
          <p:cNvSpPr txBox="1">
            <a:spLocks/>
          </p:cNvSpPr>
          <p:nvPr/>
        </p:nvSpPr>
        <p:spPr>
          <a:xfrm>
            <a:off x="1633126" y="7868865"/>
            <a:ext cx="1604129" cy="911133"/>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2400" kern="0" dirty="0"/>
              <a:t>Great</a:t>
            </a:r>
            <a:br>
              <a:rPr lang="en-US" sz="2400" kern="0" dirty="0"/>
            </a:br>
            <a:r>
              <a:rPr lang="en-US" sz="2400" kern="0" dirty="0"/>
              <a:t>at text</a:t>
            </a:r>
          </a:p>
        </p:txBody>
      </p:sp>
      <p:sp>
        <p:nvSpPr>
          <p:cNvPr id="6" name="Rectangle 5">
            <a:extLst>
              <a:ext uri="{FF2B5EF4-FFF2-40B4-BE49-F238E27FC236}">
                <a16:creationId xmlns:a16="http://schemas.microsoft.com/office/drawing/2014/main" id="{1551980B-44CF-8BFF-5883-05A282F9F486}"/>
              </a:ext>
            </a:extLst>
          </p:cNvPr>
          <p:cNvSpPr/>
          <p:nvPr/>
        </p:nvSpPr>
        <p:spPr bwMode="auto">
          <a:xfrm>
            <a:off x="4971090" y="5330555"/>
            <a:ext cx="2208330" cy="4341276"/>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200" b="0" i="0" u="none" strike="noStrike" cap="none" normalizeH="0" baseline="0" dirty="0">
              <a:ln>
                <a:noFill/>
              </a:ln>
              <a:solidFill>
                <a:schemeClr val="bg1"/>
              </a:solidFill>
              <a:effectLst/>
              <a:latin typeface="+mn-lt"/>
            </a:endParaRPr>
          </a:p>
        </p:txBody>
      </p:sp>
      <p:sp>
        <p:nvSpPr>
          <p:cNvPr id="39" name="Title 1">
            <a:extLst>
              <a:ext uri="{FF2B5EF4-FFF2-40B4-BE49-F238E27FC236}">
                <a16:creationId xmlns:a16="http://schemas.microsoft.com/office/drawing/2014/main" id="{C2427498-2EDA-A802-8B46-AB5BE52E5285}"/>
              </a:ext>
            </a:extLst>
          </p:cNvPr>
          <p:cNvSpPr txBox="1">
            <a:spLocks/>
          </p:cNvSpPr>
          <p:nvPr/>
        </p:nvSpPr>
        <p:spPr>
          <a:xfrm>
            <a:off x="5131176" y="5564467"/>
            <a:ext cx="1888159" cy="659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2400" kern="0" dirty="0">
                <a:solidFill>
                  <a:srgbClr val="0F62FE"/>
                </a:solidFill>
                <a:latin typeface="IBM Plex Sans Light" panose="020B0403050203000203" pitchFamily="34" charset="0"/>
              </a:rPr>
              <a:t>Foundation</a:t>
            </a:r>
            <a:br>
              <a:rPr lang="en-US" sz="2400" kern="0" dirty="0">
                <a:solidFill>
                  <a:srgbClr val="0F62FE"/>
                </a:solidFill>
                <a:latin typeface="IBM Plex Sans Light" panose="020B0403050203000203" pitchFamily="34" charset="0"/>
              </a:rPr>
            </a:br>
            <a:r>
              <a:rPr lang="en-US" sz="2400" kern="0" dirty="0">
                <a:solidFill>
                  <a:srgbClr val="0F62FE"/>
                </a:solidFill>
                <a:latin typeface="IBM Plex Sans Light" panose="020B0403050203000203" pitchFamily="34" charset="0"/>
              </a:rPr>
              <a:t>model</a:t>
            </a:r>
          </a:p>
        </p:txBody>
      </p:sp>
      <p:cxnSp>
        <p:nvCxnSpPr>
          <p:cNvPr id="44" name="Straight Connector 43">
            <a:extLst>
              <a:ext uri="{FF2B5EF4-FFF2-40B4-BE49-F238E27FC236}">
                <a16:creationId xmlns:a16="http://schemas.microsoft.com/office/drawing/2014/main" id="{12F14AF2-200F-E06C-1A68-D2181327822F}"/>
              </a:ext>
            </a:extLst>
          </p:cNvPr>
          <p:cNvCxnSpPr>
            <a:cxnSpLocks/>
          </p:cNvCxnSpPr>
          <p:nvPr/>
        </p:nvCxnSpPr>
        <p:spPr bwMode="auto">
          <a:xfrm flipV="1">
            <a:off x="6075255" y="6296621"/>
            <a:ext cx="0" cy="402247"/>
          </a:xfrm>
          <a:prstGeom prst="line">
            <a:avLst/>
          </a:prstGeom>
          <a:ln w="19050">
            <a:solidFill>
              <a:schemeClr val="tx1"/>
            </a:solidFill>
            <a:headEnd type="none" w="med" len="med"/>
            <a:tailEnd type="arrow" w="lg" len="med"/>
          </a:ln>
          <a:effectLst/>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51548614-2428-37B6-A1F1-FA1FE88CFAB2}"/>
              </a:ext>
            </a:extLst>
          </p:cNvPr>
          <p:cNvSpPr/>
          <p:nvPr/>
        </p:nvSpPr>
        <p:spPr bwMode="auto">
          <a:xfrm>
            <a:off x="5162928" y="6871363"/>
            <a:ext cx="1824654" cy="2578979"/>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200" b="0" i="0" u="none" strike="noStrike" cap="none" normalizeH="0" baseline="0" dirty="0">
              <a:ln>
                <a:noFill/>
              </a:ln>
              <a:solidFill>
                <a:schemeClr val="bg1"/>
              </a:solidFill>
              <a:effectLst/>
              <a:latin typeface="+mn-lt"/>
            </a:endParaRPr>
          </a:p>
        </p:txBody>
      </p:sp>
      <p:sp>
        <p:nvSpPr>
          <p:cNvPr id="40" name="Text Placeholder 5">
            <a:extLst>
              <a:ext uri="{FF2B5EF4-FFF2-40B4-BE49-F238E27FC236}">
                <a16:creationId xmlns:a16="http://schemas.microsoft.com/office/drawing/2014/main" id="{0DF528F7-5BD7-39DF-B935-5E39EA125EBF}"/>
              </a:ext>
            </a:extLst>
          </p:cNvPr>
          <p:cNvSpPr txBox="1">
            <a:spLocks/>
          </p:cNvSpPr>
          <p:nvPr/>
        </p:nvSpPr>
        <p:spPr>
          <a:xfrm>
            <a:off x="5273191" y="8601769"/>
            <a:ext cx="1604129" cy="911133"/>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2400" kern="0" dirty="0"/>
              <a:t>Unlabeled</a:t>
            </a:r>
            <a:br>
              <a:rPr lang="en-US" sz="2400" kern="0" dirty="0"/>
            </a:br>
            <a:r>
              <a:rPr lang="en-US" sz="2400" kern="0" dirty="0"/>
              <a:t>data</a:t>
            </a:r>
          </a:p>
        </p:txBody>
      </p:sp>
      <p:sp>
        <p:nvSpPr>
          <p:cNvPr id="42" name="Title 1">
            <a:extLst>
              <a:ext uri="{FF2B5EF4-FFF2-40B4-BE49-F238E27FC236}">
                <a16:creationId xmlns:a16="http://schemas.microsoft.com/office/drawing/2014/main" id="{7872FC4B-3307-500C-6337-D9EAB91EEA82}"/>
              </a:ext>
            </a:extLst>
          </p:cNvPr>
          <p:cNvSpPr txBox="1">
            <a:spLocks/>
          </p:cNvSpPr>
          <p:nvPr/>
        </p:nvSpPr>
        <p:spPr>
          <a:xfrm>
            <a:off x="5131176" y="7019424"/>
            <a:ext cx="1888159" cy="354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2400" kern="0" dirty="0">
                <a:solidFill>
                  <a:srgbClr val="0F62FE"/>
                </a:solidFill>
                <a:latin typeface="IBM Plex Sans Light" panose="020B0403050203000203" pitchFamily="34" charset="0"/>
              </a:rPr>
              <a:t>Transformer</a:t>
            </a:r>
          </a:p>
        </p:txBody>
      </p:sp>
      <p:pic>
        <p:nvPicPr>
          <p:cNvPr id="43" name="Picture 42">
            <a:extLst>
              <a:ext uri="{FF2B5EF4-FFF2-40B4-BE49-F238E27FC236}">
                <a16:creationId xmlns:a16="http://schemas.microsoft.com/office/drawing/2014/main" id="{571EE087-5558-EC75-7429-357D6C68D34F}"/>
              </a:ext>
            </a:extLst>
          </p:cNvPr>
          <p:cNvPicPr>
            <a:picLocks/>
          </p:cNvPicPr>
          <p:nvPr/>
        </p:nvPicPr>
        <p:blipFill>
          <a:blip r:embed="rId5"/>
          <a:srcRect/>
          <a:stretch/>
        </p:blipFill>
        <p:spPr>
          <a:xfrm>
            <a:off x="5640915" y="7561094"/>
            <a:ext cx="868680" cy="867493"/>
          </a:xfrm>
          <a:prstGeom prst="rect">
            <a:avLst/>
          </a:prstGeom>
        </p:spPr>
      </p:pic>
      <p:sp>
        <p:nvSpPr>
          <p:cNvPr id="20" name="Title 1">
            <a:extLst>
              <a:ext uri="{FF2B5EF4-FFF2-40B4-BE49-F238E27FC236}">
                <a16:creationId xmlns:a16="http://schemas.microsoft.com/office/drawing/2014/main" id="{9E15D1E4-A23E-FB9C-2039-17E94BF23F33}"/>
              </a:ext>
            </a:extLst>
          </p:cNvPr>
          <p:cNvSpPr txBox="1">
            <a:spLocks/>
          </p:cNvSpPr>
          <p:nvPr/>
        </p:nvSpPr>
        <p:spPr>
          <a:xfrm>
            <a:off x="4972942" y="4111321"/>
            <a:ext cx="2194155" cy="10608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2400" kern="0" dirty="0">
                <a:latin typeface="IBM Plex Sans Light" panose="020B0403050203000203" pitchFamily="34" charset="0"/>
              </a:rPr>
              <a:t>But there </a:t>
            </a:r>
            <a:br>
              <a:rPr lang="en-US" sz="2400" kern="0" dirty="0">
                <a:latin typeface="IBM Plex Sans Light" panose="020B0403050203000203" pitchFamily="34" charset="0"/>
              </a:rPr>
            </a:br>
            <a:r>
              <a:rPr lang="en-US" sz="2400" kern="0" dirty="0">
                <a:latin typeface="IBM Plex Sans Light" panose="020B0403050203000203" pitchFamily="34" charset="0"/>
              </a:rPr>
              <a:t>is a bigger concept…</a:t>
            </a:r>
          </a:p>
        </p:txBody>
      </p:sp>
      <p:sp>
        <p:nvSpPr>
          <p:cNvPr id="21" name="Title 1">
            <a:extLst>
              <a:ext uri="{FF2B5EF4-FFF2-40B4-BE49-F238E27FC236}">
                <a16:creationId xmlns:a16="http://schemas.microsoft.com/office/drawing/2014/main" id="{DE9B05FA-2C28-0E20-5DB2-4BFD9AA309FD}"/>
              </a:ext>
            </a:extLst>
          </p:cNvPr>
          <p:cNvSpPr txBox="1">
            <a:spLocks/>
          </p:cNvSpPr>
          <p:nvPr/>
        </p:nvSpPr>
        <p:spPr>
          <a:xfrm>
            <a:off x="8595375" y="4111321"/>
            <a:ext cx="2152135" cy="7380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2400" kern="0" dirty="0">
                <a:latin typeface="IBM Plex Sans Light" panose="020B0403050203000203" pitchFamily="34" charset="0"/>
              </a:rPr>
              <a:t>Which will </a:t>
            </a:r>
            <a:br>
              <a:rPr lang="en-US" sz="2400" kern="0" dirty="0">
                <a:latin typeface="IBM Plex Sans Light" panose="020B0403050203000203" pitchFamily="34" charset="0"/>
              </a:rPr>
            </a:br>
            <a:r>
              <a:rPr lang="en-US" sz="2400" kern="0" dirty="0">
                <a:latin typeface="IBM Plex Sans Light" panose="020B0403050203000203" pitchFamily="34" charset="0"/>
              </a:rPr>
              <a:t>change business</a:t>
            </a:r>
          </a:p>
        </p:txBody>
      </p:sp>
      <p:sp>
        <p:nvSpPr>
          <p:cNvPr id="28" name="Right Arrow 27">
            <a:extLst>
              <a:ext uri="{FF2B5EF4-FFF2-40B4-BE49-F238E27FC236}">
                <a16:creationId xmlns:a16="http://schemas.microsoft.com/office/drawing/2014/main" id="{9D606511-77B0-804E-AF17-A5B3E8D61F10}"/>
              </a:ext>
            </a:extLst>
          </p:cNvPr>
          <p:cNvSpPr/>
          <p:nvPr/>
        </p:nvSpPr>
        <p:spPr bwMode="auto">
          <a:xfrm>
            <a:off x="3908061" y="7186760"/>
            <a:ext cx="727745" cy="616377"/>
          </a:xfrm>
          <a:prstGeom prst="rightArrow">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200" b="0" i="0" u="none" strike="noStrike" cap="none" normalizeH="0" baseline="0" dirty="0">
              <a:ln>
                <a:noFill/>
              </a:ln>
              <a:solidFill>
                <a:schemeClr val="bg1"/>
              </a:solidFill>
              <a:effectLst/>
              <a:latin typeface="+mn-lt"/>
            </a:endParaRPr>
          </a:p>
        </p:txBody>
      </p:sp>
      <p:sp>
        <p:nvSpPr>
          <p:cNvPr id="30" name="Right Arrow 29">
            <a:extLst>
              <a:ext uri="{FF2B5EF4-FFF2-40B4-BE49-F238E27FC236}">
                <a16:creationId xmlns:a16="http://schemas.microsoft.com/office/drawing/2014/main" id="{17C8BD5D-32D2-A888-CBF3-1EE2BEECF9D2}"/>
              </a:ext>
            </a:extLst>
          </p:cNvPr>
          <p:cNvSpPr/>
          <p:nvPr/>
        </p:nvSpPr>
        <p:spPr bwMode="auto">
          <a:xfrm>
            <a:off x="7506531" y="7186760"/>
            <a:ext cx="727745" cy="616377"/>
          </a:xfrm>
          <a:prstGeom prst="rightArrow">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2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9367658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BCA8FF-AC2B-FD91-4C66-737851D61D30}"/>
              </a:ext>
            </a:extLst>
          </p:cNvPr>
          <p:cNvSpPr txBox="1">
            <a:spLocks/>
          </p:cNvSpPr>
          <p:nvPr/>
        </p:nvSpPr>
        <p:spPr>
          <a:xfrm>
            <a:off x="576072" y="600786"/>
            <a:ext cx="8561574" cy="2142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4400" kern="0" dirty="0">
                <a:latin typeface="IBM Plex Sans Light" panose="020B0403050203000203" pitchFamily="34" charset="0"/>
              </a:rPr>
              <a:t>AI will be multi-model</a:t>
            </a:r>
          </a:p>
          <a:p>
            <a:pPr>
              <a:lnSpc>
                <a:spcPct val="100000"/>
              </a:lnSpc>
            </a:pPr>
            <a:r>
              <a:rPr lang="en-US" sz="4400" kern="0" dirty="0">
                <a:latin typeface="IBM Plex Sans Light" panose="020B0403050203000203" pitchFamily="34" charset="0"/>
              </a:rPr>
              <a:t>on multicloud </a:t>
            </a:r>
          </a:p>
        </p:txBody>
      </p:sp>
      <p:sp>
        <p:nvSpPr>
          <p:cNvPr id="24" name="Title 1">
            <a:extLst>
              <a:ext uri="{FF2B5EF4-FFF2-40B4-BE49-F238E27FC236}">
                <a16:creationId xmlns:a16="http://schemas.microsoft.com/office/drawing/2014/main" id="{24E5BB14-ADD4-4022-A4CF-DA5BF2A1B097}"/>
              </a:ext>
            </a:extLst>
          </p:cNvPr>
          <p:cNvSpPr txBox="1">
            <a:spLocks/>
          </p:cNvSpPr>
          <p:nvPr/>
        </p:nvSpPr>
        <p:spPr>
          <a:xfrm>
            <a:off x="19750702" y="8784716"/>
            <a:ext cx="2410691" cy="8629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2800" kern="0" dirty="0">
                <a:latin typeface="IBM Plex Sans Light" panose="020B0403050203000203" pitchFamily="34" charset="0"/>
              </a:rPr>
              <a:t>*on any cloud</a:t>
            </a:r>
          </a:p>
        </p:txBody>
      </p:sp>
      <p:grpSp>
        <p:nvGrpSpPr>
          <p:cNvPr id="10" name="Group 9">
            <a:extLst>
              <a:ext uri="{FF2B5EF4-FFF2-40B4-BE49-F238E27FC236}">
                <a16:creationId xmlns:a16="http://schemas.microsoft.com/office/drawing/2014/main" id="{7B2AAE5A-BB02-0327-5781-37E5273D5C81}"/>
              </a:ext>
            </a:extLst>
          </p:cNvPr>
          <p:cNvGrpSpPr/>
          <p:nvPr/>
        </p:nvGrpSpPr>
        <p:grpSpPr>
          <a:xfrm flipH="1">
            <a:off x="8396221" y="4476086"/>
            <a:ext cx="12068925" cy="5834748"/>
            <a:chOff x="-6692601" y="5566902"/>
            <a:chExt cx="12068925" cy="3086230"/>
          </a:xfrm>
        </p:grpSpPr>
        <p:cxnSp>
          <p:nvCxnSpPr>
            <p:cNvPr id="12" name="Straight Connector 11">
              <a:extLst>
                <a:ext uri="{FF2B5EF4-FFF2-40B4-BE49-F238E27FC236}">
                  <a16:creationId xmlns:a16="http://schemas.microsoft.com/office/drawing/2014/main" id="{EC8C9CC2-95F2-9415-56D6-3ED23A63A051}"/>
                </a:ext>
              </a:extLst>
            </p:cNvPr>
            <p:cNvCxnSpPr>
              <a:cxnSpLocks/>
            </p:cNvCxnSpPr>
            <p:nvPr/>
          </p:nvCxnSpPr>
          <p:spPr bwMode="auto">
            <a:xfrm flipH="1" flipV="1">
              <a:off x="-6692601" y="7110016"/>
              <a:ext cx="11327500" cy="1"/>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E505485A-FD56-07E6-F521-5F9ADB8CE10E}"/>
                </a:ext>
              </a:extLst>
            </p:cNvPr>
            <p:cNvCxnSpPr>
              <a:cxnSpLocks/>
            </p:cNvCxnSpPr>
            <p:nvPr/>
          </p:nvCxnSpPr>
          <p:spPr bwMode="auto">
            <a:xfrm rot="16200000">
              <a:off x="3091784" y="7110017"/>
              <a:ext cx="3086230" cy="0"/>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7371498-CF04-1436-D332-8F0D55DDDA74}"/>
                </a:ext>
              </a:extLst>
            </p:cNvPr>
            <p:cNvCxnSpPr>
              <a:cxnSpLocks/>
            </p:cNvCxnSpPr>
            <p:nvPr/>
          </p:nvCxnSpPr>
          <p:spPr bwMode="auto">
            <a:xfrm rot="16200000" flipV="1">
              <a:off x="5005612" y="8275385"/>
              <a:ext cx="0" cy="741425"/>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481EE8C-6A6C-2FE8-0AB9-A6645CF6BC81}"/>
                </a:ext>
              </a:extLst>
            </p:cNvPr>
            <p:cNvCxnSpPr>
              <a:cxnSpLocks/>
            </p:cNvCxnSpPr>
            <p:nvPr/>
          </p:nvCxnSpPr>
          <p:spPr bwMode="auto">
            <a:xfrm rot="16200000" flipV="1">
              <a:off x="5005612" y="5203223"/>
              <a:ext cx="0" cy="741425"/>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FBE438F4-B772-35E2-BA26-0FFF542F21A1}"/>
              </a:ext>
            </a:extLst>
          </p:cNvPr>
          <p:cNvGrpSpPr/>
          <p:nvPr/>
        </p:nvGrpSpPr>
        <p:grpSpPr>
          <a:xfrm>
            <a:off x="2016543" y="3147181"/>
            <a:ext cx="5704412" cy="8492558"/>
            <a:chOff x="2016543" y="3168952"/>
            <a:chExt cx="5704412" cy="8492558"/>
          </a:xfrm>
        </p:grpSpPr>
        <p:grpSp>
          <p:nvGrpSpPr>
            <p:cNvPr id="18" name="Group 17">
              <a:extLst>
                <a:ext uri="{FF2B5EF4-FFF2-40B4-BE49-F238E27FC236}">
                  <a16:creationId xmlns:a16="http://schemas.microsoft.com/office/drawing/2014/main" id="{264F137A-C876-CAD4-4605-66E096364569}"/>
                </a:ext>
              </a:extLst>
            </p:cNvPr>
            <p:cNvGrpSpPr/>
            <p:nvPr/>
          </p:nvGrpSpPr>
          <p:grpSpPr>
            <a:xfrm>
              <a:off x="2016543" y="3168952"/>
              <a:ext cx="5704412" cy="2636044"/>
              <a:chOff x="2016543" y="3168952"/>
              <a:chExt cx="5704412" cy="2636044"/>
            </a:xfrm>
          </p:grpSpPr>
          <p:sp>
            <p:nvSpPr>
              <p:cNvPr id="11" name="Rectangle 10">
                <a:extLst>
                  <a:ext uri="{FF2B5EF4-FFF2-40B4-BE49-F238E27FC236}">
                    <a16:creationId xmlns:a16="http://schemas.microsoft.com/office/drawing/2014/main" id="{1AC8E58C-460E-4C2B-71AE-748A2008345A}"/>
                  </a:ext>
                </a:extLst>
              </p:cNvPr>
              <p:cNvSpPr/>
              <p:nvPr/>
            </p:nvSpPr>
            <p:spPr bwMode="auto">
              <a:xfrm>
                <a:off x="2016543" y="3168952"/>
                <a:ext cx="5704412" cy="2636044"/>
              </a:xfrm>
              <a:prstGeom prst="rect">
                <a:avLst/>
              </a:prstGeom>
              <a:solidFill>
                <a:schemeClr val="accent1"/>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3" name="TextBox 12">
                <a:extLst>
                  <a:ext uri="{FF2B5EF4-FFF2-40B4-BE49-F238E27FC236}">
                    <a16:creationId xmlns:a16="http://schemas.microsoft.com/office/drawing/2014/main" id="{4693C4B1-2B2A-F76E-B1F6-3C7AAA77B814}"/>
                  </a:ext>
                </a:extLst>
              </p:cNvPr>
              <p:cNvSpPr txBox="1"/>
              <p:nvPr/>
            </p:nvSpPr>
            <p:spPr>
              <a:xfrm>
                <a:off x="2809829" y="3300432"/>
                <a:ext cx="3469784" cy="23730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chorCtr="0">
                <a:noAutofit/>
              </a:bodyPr>
              <a:lstStyle/>
              <a:p>
                <a:pPr algn="l" defTabSz="2438400">
                  <a:spcBef>
                    <a:spcPts val="2900"/>
                  </a:spcBef>
                  <a:buSzPct val="100000"/>
                </a:pPr>
                <a:r>
                  <a:rPr lang="en-US" kern="0" dirty="0">
                    <a:solidFill>
                      <a:schemeClr val="bg1"/>
                    </a:solidFill>
                    <a:ea typeface="+mj-ea"/>
                    <a:cs typeface="+mj-cs"/>
                    <a:sym typeface="IBM Plex Sans Light"/>
                  </a:rPr>
                  <a:t>Build your </a:t>
                </a:r>
                <a:br>
                  <a:rPr lang="en-US" kern="0" dirty="0">
                    <a:solidFill>
                      <a:schemeClr val="bg1"/>
                    </a:solidFill>
                    <a:ea typeface="+mj-ea"/>
                    <a:cs typeface="+mj-cs"/>
                    <a:sym typeface="IBM Plex Sans Light"/>
                  </a:rPr>
                </a:br>
                <a:r>
                  <a:rPr lang="en-US" kern="0" dirty="0">
                    <a:solidFill>
                      <a:schemeClr val="bg1"/>
                    </a:solidFill>
                    <a:ea typeface="+mj-ea"/>
                    <a:cs typeface="+mj-cs"/>
                    <a:sym typeface="IBM Plex Sans Light"/>
                  </a:rPr>
                  <a:t>own models</a:t>
                </a:r>
              </a:p>
            </p:txBody>
          </p:sp>
        </p:grpSp>
        <p:grpSp>
          <p:nvGrpSpPr>
            <p:cNvPr id="19" name="Group 18">
              <a:extLst>
                <a:ext uri="{FF2B5EF4-FFF2-40B4-BE49-F238E27FC236}">
                  <a16:creationId xmlns:a16="http://schemas.microsoft.com/office/drawing/2014/main" id="{5ED40AAD-BAD4-0428-5AB3-CDAB9BB21AA4}"/>
                </a:ext>
              </a:extLst>
            </p:cNvPr>
            <p:cNvGrpSpPr/>
            <p:nvPr/>
          </p:nvGrpSpPr>
          <p:grpSpPr>
            <a:xfrm>
              <a:off x="2016543" y="6097209"/>
              <a:ext cx="5704412" cy="2636044"/>
              <a:chOff x="2016543" y="3168952"/>
              <a:chExt cx="5704412" cy="2636044"/>
            </a:xfrm>
          </p:grpSpPr>
          <p:sp>
            <p:nvSpPr>
              <p:cNvPr id="20" name="Rectangle 19">
                <a:extLst>
                  <a:ext uri="{FF2B5EF4-FFF2-40B4-BE49-F238E27FC236}">
                    <a16:creationId xmlns:a16="http://schemas.microsoft.com/office/drawing/2014/main" id="{1A484CF7-EE17-E909-D2E8-B70CE10CEE79}"/>
                  </a:ext>
                </a:extLst>
              </p:cNvPr>
              <p:cNvSpPr/>
              <p:nvPr/>
            </p:nvSpPr>
            <p:spPr bwMode="auto">
              <a:xfrm>
                <a:off x="2016543" y="3168952"/>
                <a:ext cx="5704412" cy="2636044"/>
              </a:xfrm>
              <a:prstGeom prst="rect">
                <a:avLst/>
              </a:prstGeom>
              <a:solidFill>
                <a:schemeClr val="accent1"/>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1" name="TextBox 20">
                <a:extLst>
                  <a:ext uri="{FF2B5EF4-FFF2-40B4-BE49-F238E27FC236}">
                    <a16:creationId xmlns:a16="http://schemas.microsoft.com/office/drawing/2014/main" id="{3722D15B-B28C-F369-2AAB-A28D60452E88}"/>
                  </a:ext>
                </a:extLst>
              </p:cNvPr>
              <p:cNvSpPr txBox="1"/>
              <p:nvPr/>
            </p:nvSpPr>
            <p:spPr>
              <a:xfrm>
                <a:off x="2809829" y="3300432"/>
                <a:ext cx="3469784" cy="23730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chorCtr="0">
                <a:noAutofit/>
              </a:bodyPr>
              <a:lstStyle/>
              <a:p>
                <a:pPr algn="l" defTabSz="2438400">
                  <a:spcBef>
                    <a:spcPts val="2900"/>
                  </a:spcBef>
                  <a:buSzPct val="100000"/>
                </a:pPr>
                <a:r>
                  <a:rPr lang="en-US" kern="0" dirty="0">
                    <a:solidFill>
                      <a:schemeClr val="bg1"/>
                    </a:solidFill>
                    <a:ea typeface="+mj-ea"/>
                    <a:cs typeface="+mj-cs"/>
                    <a:sym typeface="IBM Plex Sans Light"/>
                  </a:rPr>
                  <a:t>Use IBM + open</a:t>
                </a:r>
                <a:br>
                  <a:rPr lang="en-US" kern="0" dirty="0">
                    <a:solidFill>
                      <a:schemeClr val="bg1"/>
                    </a:solidFill>
                    <a:ea typeface="+mj-ea"/>
                    <a:cs typeface="+mj-cs"/>
                    <a:sym typeface="IBM Plex Sans Light"/>
                  </a:rPr>
                </a:br>
                <a:r>
                  <a:rPr lang="en-US" kern="0" dirty="0">
                    <a:solidFill>
                      <a:schemeClr val="bg1"/>
                    </a:solidFill>
                    <a:ea typeface="+mj-ea"/>
                    <a:cs typeface="+mj-cs"/>
                    <a:sym typeface="IBM Plex Sans Light"/>
                  </a:rPr>
                  <a:t>+ other models</a:t>
                </a:r>
              </a:p>
            </p:txBody>
          </p:sp>
        </p:grpSp>
        <p:grpSp>
          <p:nvGrpSpPr>
            <p:cNvPr id="22" name="Group 21">
              <a:extLst>
                <a:ext uri="{FF2B5EF4-FFF2-40B4-BE49-F238E27FC236}">
                  <a16:creationId xmlns:a16="http://schemas.microsoft.com/office/drawing/2014/main" id="{339481AD-B046-6C6D-98BC-A34A71D26079}"/>
                </a:ext>
              </a:extLst>
            </p:cNvPr>
            <p:cNvGrpSpPr/>
            <p:nvPr/>
          </p:nvGrpSpPr>
          <p:grpSpPr>
            <a:xfrm>
              <a:off x="2016543" y="9025466"/>
              <a:ext cx="5704412" cy="2636044"/>
              <a:chOff x="2016543" y="3168952"/>
              <a:chExt cx="5704412" cy="2636044"/>
            </a:xfrm>
          </p:grpSpPr>
          <p:sp>
            <p:nvSpPr>
              <p:cNvPr id="25" name="Rectangle 24">
                <a:extLst>
                  <a:ext uri="{FF2B5EF4-FFF2-40B4-BE49-F238E27FC236}">
                    <a16:creationId xmlns:a16="http://schemas.microsoft.com/office/drawing/2014/main" id="{C3EB7A67-52D9-4AAA-517C-D0B99E6CEB33}"/>
                  </a:ext>
                </a:extLst>
              </p:cNvPr>
              <p:cNvSpPr/>
              <p:nvPr/>
            </p:nvSpPr>
            <p:spPr bwMode="auto">
              <a:xfrm>
                <a:off x="2016543" y="3168952"/>
                <a:ext cx="5704412" cy="2636044"/>
              </a:xfrm>
              <a:prstGeom prst="rect">
                <a:avLst/>
              </a:prstGeom>
              <a:solidFill>
                <a:schemeClr val="accent1"/>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6" name="TextBox 25">
                <a:extLst>
                  <a:ext uri="{FF2B5EF4-FFF2-40B4-BE49-F238E27FC236}">
                    <a16:creationId xmlns:a16="http://schemas.microsoft.com/office/drawing/2014/main" id="{D3140AFD-D068-83B9-EFE6-DC3ABE73E78E}"/>
                  </a:ext>
                </a:extLst>
              </p:cNvPr>
              <p:cNvSpPr txBox="1"/>
              <p:nvPr/>
            </p:nvSpPr>
            <p:spPr>
              <a:xfrm>
                <a:off x="2809829" y="3300432"/>
                <a:ext cx="3469784" cy="23730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chorCtr="0">
                <a:noAutofit/>
              </a:bodyPr>
              <a:lstStyle/>
              <a:p>
                <a:pPr algn="l" defTabSz="2438400">
                  <a:spcBef>
                    <a:spcPts val="2900"/>
                  </a:spcBef>
                  <a:buSzPct val="100000"/>
                </a:pPr>
                <a:r>
                  <a:rPr lang="en-US" kern="0" dirty="0">
                    <a:solidFill>
                      <a:schemeClr val="bg1"/>
                    </a:solidFill>
                    <a:ea typeface="+mj-ea"/>
                    <a:cs typeface="+mj-cs"/>
                    <a:sym typeface="IBM Plex Sans Light"/>
                  </a:rPr>
                  <a:t>Use IBM models</a:t>
                </a:r>
              </a:p>
            </p:txBody>
          </p:sp>
        </p:grpSp>
      </p:grpSp>
      <p:sp>
        <p:nvSpPr>
          <p:cNvPr id="29" name="TextBox 28">
            <a:extLst>
              <a:ext uri="{FF2B5EF4-FFF2-40B4-BE49-F238E27FC236}">
                <a16:creationId xmlns:a16="http://schemas.microsoft.com/office/drawing/2014/main" id="{A57BFCBA-C3F5-6078-2054-CAB0EC63FDDA}"/>
              </a:ext>
            </a:extLst>
          </p:cNvPr>
          <p:cNvSpPr txBox="1"/>
          <p:nvPr/>
        </p:nvSpPr>
        <p:spPr>
          <a:xfrm>
            <a:off x="13367657" y="2481943"/>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grpSp>
        <p:nvGrpSpPr>
          <p:cNvPr id="23" name="Group 22">
            <a:extLst>
              <a:ext uri="{FF2B5EF4-FFF2-40B4-BE49-F238E27FC236}">
                <a16:creationId xmlns:a16="http://schemas.microsoft.com/office/drawing/2014/main" id="{6F23345C-AD60-ADD1-753C-A7206A67312D}"/>
              </a:ext>
            </a:extLst>
          </p:cNvPr>
          <p:cNvGrpSpPr/>
          <p:nvPr/>
        </p:nvGrpSpPr>
        <p:grpSpPr>
          <a:xfrm>
            <a:off x="7782671" y="6250460"/>
            <a:ext cx="13856032" cy="4453357"/>
            <a:chOff x="3338815" y="6427230"/>
            <a:chExt cx="13856032" cy="4453357"/>
          </a:xfrm>
        </p:grpSpPr>
        <p:grpSp>
          <p:nvGrpSpPr>
            <p:cNvPr id="62" name="Group 61">
              <a:extLst>
                <a:ext uri="{FF2B5EF4-FFF2-40B4-BE49-F238E27FC236}">
                  <a16:creationId xmlns:a16="http://schemas.microsoft.com/office/drawing/2014/main" id="{C494020E-AE9A-251A-9A2F-743AF2068744}"/>
                </a:ext>
              </a:extLst>
            </p:cNvPr>
            <p:cNvGrpSpPr/>
            <p:nvPr/>
          </p:nvGrpSpPr>
          <p:grpSpPr>
            <a:xfrm>
              <a:off x="9047696" y="6427230"/>
              <a:ext cx="2286000" cy="2286000"/>
              <a:chOff x="8394192" y="5145786"/>
              <a:chExt cx="2286000" cy="2286000"/>
            </a:xfrm>
          </p:grpSpPr>
          <p:sp>
            <p:nvSpPr>
              <p:cNvPr id="63" name="Oval 62">
                <a:extLst>
                  <a:ext uri="{FF2B5EF4-FFF2-40B4-BE49-F238E27FC236}">
                    <a16:creationId xmlns:a16="http://schemas.microsoft.com/office/drawing/2014/main" id="{2E9FDAAA-7B7C-8E40-5D76-0D63BEA0141C}"/>
                  </a:ext>
                </a:extLst>
              </p:cNvPr>
              <p:cNvSpPr>
                <a:spLocks noChangeAspect="1"/>
              </p:cNvSpPr>
              <p:nvPr/>
            </p:nvSpPr>
            <p:spPr bwMode="auto">
              <a:xfrm>
                <a:off x="8394192" y="5145786"/>
                <a:ext cx="2286000" cy="2286000"/>
              </a:xfrm>
              <a:prstGeom prst="ellipse">
                <a:avLst/>
              </a:prstGeom>
              <a:solidFill>
                <a:srgbClr val="C6C6C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600" b="0" i="0" u="none" strike="noStrike" cap="none" normalizeH="0" baseline="0" dirty="0">
                  <a:ln>
                    <a:noFill/>
                  </a:ln>
                  <a:solidFill>
                    <a:schemeClr val="bg1"/>
                  </a:solidFill>
                  <a:effectLst/>
                  <a:latin typeface="+mn-lt"/>
                </a:endParaRPr>
              </a:p>
            </p:txBody>
          </p:sp>
          <p:sp>
            <p:nvSpPr>
              <p:cNvPr id="64" name="Title 1">
                <a:extLst>
                  <a:ext uri="{FF2B5EF4-FFF2-40B4-BE49-F238E27FC236}">
                    <a16:creationId xmlns:a16="http://schemas.microsoft.com/office/drawing/2014/main" id="{62CDAD44-8BA2-19B7-D8FB-6564CE818C97}"/>
                  </a:ext>
                </a:extLst>
              </p:cNvPr>
              <p:cNvSpPr txBox="1">
                <a:spLocks/>
              </p:cNvSpPr>
              <p:nvPr/>
            </p:nvSpPr>
            <p:spPr>
              <a:xfrm>
                <a:off x="8663198" y="5951831"/>
                <a:ext cx="1747989" cy="67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2800" kern="0" dirty="0">
                    <a:solidFill>
                      <a:srgbClr val="161616"/>
                    </a:solidFill>
                    <a:latin typeface="IBM Plex Sans Light" panose="020B0403050203000203" pitchFamily="34" charset="0"/>
                  </a:rPr>
                  <a:t>Tune</a:t>
                </a:r>
              </a:p>
            </p:txBody>
          </p:sp>
        </p:grpSp>
        <p:sp>
          <p:nvSpPr>
            <p:cNvPr id="76" name="Title 1">
              <a:extLst>
                <a:ext uri="{FF2B5EF4-FFF2-40B4-BE49-F238E27FC236}">
                  <a16:creationId xmlns:a16="http://schemas.microsoft.com/office/drawing/2014/main" id="{B1C3909E-0B09-8E5F-CDFA-FB2BB1246E04}"/>
                </a:ext>
              </a:extLst>
            </p:cNvPr>
            <p:cNvSpPr txBox="1">
              <a:spLocks/>
            </p:cNvSpPr>
            <p:nvPr/>
          </p:nvSpPr>
          <p:spPr>
            <a:xfrm>
              <a:off x="3338815" y="10206676"/>
              <a:ext cx="1747989" cy="67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2800" kern="0" dirty="0">
                  <a:solidFill>
                    <a:schemeClr val="bg1"/>
                  </a:solidFill>
                  <a:latin typeface="IBM Plex Sans Light" panose="020B0403050203000203" pitchFamily="34" charset="0"/>
                </a:rPr>
                <a:t>BYO</a:t>
              </a:r>
              <a:br>
                <a:rPr lang="en-US" sz="2800" kern="0" dirty="0">
                  <a:solidFill>
                    <a:schemeClr val="bg1"/>
                  </a:solidFill>
                  <a:latin typeface="IBM Plex Sans Light" panose="020B0403050203000203" pitchFamily="34" charset="0"/>
                </a:rPr>
              </a:br>
              <a:r>
                <a:rPr lang="en-US" sz="2800" kern="0" dirty="0">
                  <a:solidFill>
                    <a:schemeClr val="bg1"/>
                  </a:solidFill>
                  <a:latin typeface="IBM Plex Sans Light" panose="020B0403050203000203" pitchFamily="34" charset="0"/>
                </a:rPr>
                <a:t>Model</a:t>
              </a:r>
            </a:p>
          </p:txBody>
        </p:sp>
        <p:grpSp>
          <p:nvGrpSpPr>
            <p:cNvPr id="72" name="Group 71">
              <a:extLst>
                <a:ext uri="{FF2B5EF4-FFF2-40B4-BE49-F238E27FC236}">
                  <a16:creationId xmlns:a16="http://schemas.microsoft.com/office/drawing/2014/main" id="{FBD2D5E0-C762-061C-4111-F4532392935A}"/>
                </a:ext>
              </a:extLst>
            </p:cNvPr>
            <p:cNvGrpSpPr/>
            <p:nvPr/>
          </p:nvGrpSpPr>
          <p:grpSpPr>
            <a:xfrm>
              <a:off x="11978272" y="6427230"/>
              <a:ext cx="2286000" cy="2286000"/>
              <a:chOff x="8394192" y="5145786"/>
              <a:chExt cx="2286000" cy="2286000"/>
            </a:xfrm>
          </p:grpSpPr>
          <p:sp>
            <p:nvSpPr>
              <p:cNvPr id="73" name="Oval 72">
                <a:extLst>
                  <a:ext uri="{FF2B5EF4-FFF2-40B4-BE49-F238E27FC236}">
                    <a16:creationId xmlns:a16="http://schemas.microsoft.com/office/drawing/2014/main" id="{68724638-1239-015C-26F6-BC05301BE616}"/>
                  </a:ext>
                </a:extLst>
              </p:cNvPr>
              <p:cNvSpPr>
                <a:spLocks noChangeAspect="1"/>
              </p:cNvSpPr>
              <p:nvPr/>
            </p:nvSpPr>
            <p:spPr bwMode="auto">
              <a:xfrm>
                <a:off x="8394192" y="5145786"/>
                <a:ext cx="2286000" cy="2286000"/>
              </a:xfrm>
              <a:prstGeom prst="ellipse">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600" b="0" i="0" u="none" strike="noStrike" cap="none" normalizeH="0" baseline="0" dirty="0">
                  <a:ln>
                    <a:noFill/>
                  </a:ln>
                  <a:solidFill>
                    <a:schemeClr val="bg1"/>
                  </a:solidFill>
                  <a:effectLst/>
                  <a:latin typeface="+mn-lt"/>
                </a:endParaRPr>
              </a:p>
            </p:txBody>
          </p:sp>
          <p:sp>
            <p:nvSpPr>
              <p:cNvPr id="74" name="Title 1">
                <a:extLst>
                  <a:ext uri="{FF2B5EF4-FFF2-40B4-BE49-F238E27FC236}">
                    <a16:creationId xmlns:a16="http://schemas.microsoft.com/office/drawing/2014/main" id="{B617316F-EDB0-ACAB-A7F4-D5E3BB88CA7A}"/>
                  </a:ext>
                </a:extLst>
              </p:cNvPr>
              <p:cNvSpPr txBox="1">
                <a:spLocks/>
              </p:cNvSpPr>
              <p:nvPr/>
            </p:nvSpPr>
            <p:spPr>
              <a:xfrm>
                <a:off x="8663198" y="5951831"/>
                <a:ext cx="1747989" cy="67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2800" kern="0" dirty="0">
                    <a:solidFill>
                      <a:schemeClr val="tx1"/>
                    </a:solidFill>
                    <a:latin typeface="IBM Plex Sans Light" panose="020B0403050203000203" pitchFamily="34" charset="0"/>
                  </a:rPr>
                  <a:t>Build and evaluate</a:t>
                </a:r>
              </a:p>
            </p:txBody>
          </p:sp>
        </p:grpSp>
        <p:grpSp>
          <p:nvGrpSpPr>
            <p:cNvPr id="83" name="Group 82">
              <a:extLst>
                <a:ext uri="{FF2B5EF4-FFF2-40B4-BE49-F238E27FC236}">
                  <a16:creationId xmlns:a16="http://schemas.microsoft.com/office/drawing/2014/main" id="{76A14161-5874-065A-8509-94BEF6E0419D}"/>
                </a:ext>
              </a:extLst>
            </p:cNvPr>
            <p:cNvGrpSpPr/>
            <p:nvPr/>
          </p:nvGrpSpPr>
          <p:grpSpPr>
            <a:xfrm rot="10800000" flipV="1">
              <a:off x="14908847" y="6427230"/>
              <a:ext cx="2286000" cy="2286000"/>
              <a:chOff x="8394192" y="5145786"/>
              <a:chExt cx="2286000" cy="2286000"/>
            </a:xfrm>
          </p:grpSpPr>
          <p:sp>
            <p:nvSpPr>
              <p:cNvPr id="84" name="Oval 83">
                <a:extLst>
                  <a:ext uri="{FF2B5EF4-FFF2-40B4-BE49-F238E27FC236}">
                    <a16:creationId xmlns:a16="http://schemas.microsoft.com/office/drawing/2014/main" id="{3A2C9D51-00D6-C71E-BC05-B56DD8B223ED}"/>
                  </a:ext>
                </a:extLst>
              </p:cNvPr>
              <p:cNvSpPr>
                <a:spLocks noChangeAspect="1"/>
              </p:cNvSpPr>
              <p:nvPr/>
            </p:nvSpPr>
            <p:spPr bwMode="auto">
              <a:xfrm>
                <a:off x="8394192" y="5145786"/>
                <a:ext cx="2286000" cy="2286000"/>
              </a:xfrm>
              <a:prstGeom prst="ellipse">
                <a:avLst/>
              </a:prstGeom>
              <a:solidFill>
                <a:srgbClr val="82C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600" b="0" i="0" u="none" strike="noStrike" cap="none" normalizeH="0" baseline="0" dirty="0">
                  <a:ln>
                    <a:noFill/>
                  </a:ln>
                  <a:solidFill>
                    <a:schemeClr val="bg1"/>
                  </a:solidFill>
                  <a:effectLst/>
                  <a:latin typeface="+mn-lt"/>
                </a:endParaRPr>
              </a:p>
            </p:txBody>
          </p:sp>
          <p:sp>
            <p:nvSpPr>
              <p:cNvPr id="85" name="Title 1">
                <a:extLst>
                  <a:ext uri="{FF2B5EF4-FFF2-40B4-BE49-F238E27FC236}">
                    <a16:creationId xmlns:a16="http://schemas.microsoft.com/office/drawing/2014/main" id="{5BCD1451-638E-6E37-068C-1EF235437922}"/>
                  </a:ext>
                </a:extLst>
              </p:cNvPr>
              <p:cNvSpPr txBox="1">
                <a:spLocks/>
              </p:cNvSpPr>
              <p:nvPr/>
            </p:nvSpPr>
            <p:spPr>
              <a:xfrm>
                <a:off x="8663198" y="5951831"/>
                <a:ext cx="1747989" cy="67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2800" kern="0" dirty="0">
                    <a:solidFill>
                      <a:schemeClr val="tx1"/>
                    </a:solidFill>
                    <a:latin typeface="IBM Plex Sans Light" panose="020B0403050203000203" pitchFamily="34" charset="0"/>
                  </a:rPr>
                  <a:t>Deploy*</a:t>
                </a:r>
              </a:p>
            </p:txBody>
          </p:sp>
        </p:grpSp>
        <p:grpSp>
          <p:nvGrpSpPr>
            <p:cNvPr id="93" name="Group 92">
              <a:extLst>
                <a:ext uri="{FF2B5EF4-FFF2-40B4-BE49-F238E27FC236}">
                  <a16:creationId xmlns:a16="http://schemas.microsoft.com/office/drawing/2014/main" id="{928CF3B6-388E-C11B-97C5-A8B93FB2797F}"/>
                </a:ext>
              </a:extLst>
            </p:cNvPr>
            <p:cNvGrpSpPr/>
            <p:nvPr/>
          </p:nvGrpSpPr>
          <p:grpSpPr>
            <a:xfrm flipH="1">
              <a:off x="6116318" y="6427230"/>
              <a:ext cx="2286802" cy="2286000"/>
              <a:chOff x="8393390" y="5145786"/>
              <a:chExt cx="2286802" cy="2286802"/>
            </a:xfrm>
          </p:grpSpPr>
          <p:sp>
            <p:nvSpPr>
              <p:cNvPr id="97" name="Oval 96">
                <a:extLst>
                  <a:ext uri="{FF2B5EF4-FFF2-40B4-BE49-F238E27FC236}">
                    <a16:creationId xmlns:a16="http://schemas.microsoft.com/office/drawing/2014/main" id="{A458A49A-A4A9-4267-4CEB-DCEF9D09AA78}"/>
                  </a:ext>
                </a:extLst>
              </p:cNvPr>
              <p:cNvSpPr>
                <a:spLocks noChangeAspect="1"/>
              </p:cNvSpPr>
              <p:nvPr/>
            </p:nvSpPr>
            <p:spPr bwMode="auto">
              <a:xfrm>
                <a:off x="8393390" y="5145786"/>
                <a:ext cx="2286802" cy="2286802"/>
              </a:xfrm>
              <a:prstGeom prst="ellipse">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600" b="0" i="0" u="none" strike="noStrike" cap="none" normalizeH="0" baseline="0" dirty="0">
                  <a:ln>
                    <a:noFill/>
                  </a:ln>
                  <a:solidFill>
                    <a:schemeClr val="bg1"/>
                  </a:solidFill>
                  <a:effectLst/>
                  <a:latin typeface="+mn-lt"/>
                </a:endParaRPr>
              </a:p>
            </p:txBody>
          </p:sp>
          <p:sp>
            <p:nvSpPr>
              <p:cNvPr id="98" name="Title 1">
                <a:extLst>
                  <a:ext uri="{FF2B5EF4-FFF2-40B4-BE49-F238E27FC236}">
                    <a16:creationId xmlns:a16="http://schemas.microsoft.com/office/drawing/2014/main" id="{6311067C-99BC-A7CC-4B5D-27160BA9CF44}"/>
                  </a:ext>
                </a:extLst>
              </p:cNvPr>
              <p:cNvSpPr txBox="1">
                <a:spLocks/>
              </p:cNvSpPr>
              <p:nvPr/>
            </p:nvSpPr>
            <p:spPr>
              <a:xfrm>
                <a:off x="8663198" y="5951831"/>
                <a:ext cx="1747989" cy="67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pPr>
                <a:r>
                  <a:rPr lang="en-US" sz="2800" kern="0" dirty="0">
                    <a:solidFill>
                      <a:srgbClr val="161616"/>
                    </a:solidFill>
                    <a:latin typeface="IBM Plex Sans Light" panose="020B0403050203000203" pitchFamily="34" charset="0"/>
                  </a:rPr>
                  <a:t>Try</a:t>
                </a:r>
              </a:p>
            </p:txBody>
          </p:sp>
        </p:grpSp>
      </p:grpSp>
    </p:spTree>
    <p:extLst>
      <p:ext uri="{BB962C8B-B14F-4D97-AF65-F5344CB8AC3E}">
        <p14:creationId xmlns:p14="http://schemas.microsoft.com/office/powerpoint/2010/main" val="3850348848"/>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2.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IBM presentation template</Template>
  <TotalTime>40070</TotalTime>
  <Words>14263</Words>
  <Application>Microsoft Office PowerPoint</Application>
  <PresentationFormat>Custom</PresentationFormat>
  <Paragraphs>860</Paragraphs>
  <Slides>38</Slides>
  <Notes>38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9" baseType="lpstr">
      <vt:lpstr>Arial</vt:lpstr>
      <vt:lpstr>IBM Plex Sans</vt:lpstr>
      <vt:lpstr>IBM Plex Sans ExtraLight</vt:lpstr>
      <vt:lpstr>IBM Plex Sans Light</vt:lpstr>
      <vt:lpstr>IBM Plex Sans Medium</vt:lpstr>
      <vt:lpstr>IBM Plex Sans Medm</vt:lpstr>
      <vt:lpstr>IBM Plex Sans Regular</vt:lpstr>
      <vt:lpstr>IBM Plex Sans SemiBold</vt:lpstr>
      <vt:lpstr>Wingdings</vt:lpstr>
      <vt:lpstr>IBM presentation template</vt:lpstr>
      <vt:lpstr>think-cell Slide</vt:lpstr>
      <vt:lpstr>AI for Business: The opportunity of a lifetime</vt:lpstr>
      <vt:lpstr>PowerPoint Presentation</vt:lpstr>
      <vt:lpstr>Open a purchase order</vt:lpstr>
      <vt:lpstr>2.5X</vt:lpstr>
      <vt:lpstr>+AI →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watsonx  Scale and  accelerate the  impact of AI with trusted data.  </vt:lpstr>
      <vt:lpstr>Boxes (4 tall)</vt:lpstr>
      <vt:lpstr>PowerPoint Presentation</vt:lpstr>
      <vt:lpstr>Scaling AI adoption with Ecosystem Partners</vt:lpstr>
      <vt:lpstr>Engage IBM  to co-create outcomes  with data</vt:lpstr>
      <vt:lpstr>+AI → AI+</vt:lpstr>
      <vt:lpstr>What are you waiting for?</vt:lpstr>
      <vt:lpstr>PowerPoint Presentation</vt:lpstr>
      <vt:lpstr>Addendum</vt:lpstr>
      <vt:lpstr>PowerPoint Presentation</vt:lpstr>
      <vt:lpstr>As leaders adopt AI, they need  to consider  three things:</vt:lpstr>
      <vt:lpstr>Placing AI at the core of the business will transform how we work</vt:lpstr>
      <vt:lpstr>Digital Labor</vt:lpstr>
      <vt:lpstr>Bradesco</vt:lpstr>
      <vt:lpstr>IT Automation</vt:lpstr>
      <vt:lpstr>Carhartt</vt:lpstr>
      <vt:lpstr>BT Global </vt:lpstr>
      <vt:lpstr>Security</vt:lpstr>
      <vt:lpstr>TalkTalk</vt:lpstr>
      <vt:lpstr>Sustainability </vt:lpstr>
      <vt:lpstr>Sund &amp; Bælt</vt:lpstr>
      <vt:lpstr>Application Modernization</vt:lpstr>
      <vt:lpstr>Heineken</vt:lpstr>
      <vt:lpstr>Use cases: Putting AI to work</vt:lpstr>
      <vt:lpstr>PowerPoint Presentation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64/86/130pt title,  5 lines maximum,  sentence case</dc:title>
  <dc:subject/>
  <dc:creator>Chris Robison</dc:creator>
  <cp:keywords/>
  <dc:description/>
  <cp:lastModifiedBy>Gina Hawkins</cp:lastModifiedBy>
  <cp:revision>419</cp:revision>
  <cp:lastPrinted>2023-04-18T17:59:43Z</cp:lastPrinted>
  <dcterms:created xsi:type="dcterms:W3CDTF">2023-02-21T21:15:39Z</dcterms:created>
  <dcterms:modified xsi:type="dcterms:W3CDTF">2023-08-29T14:11:23Z</dcterms:modified>
  <cp:category/>
</cp:coreProperties>
</file>